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5C2E"/>
    <a:srgbClr val="6B5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 snapToObjects="1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234EC-86F7-3641-A8E5-02CE1A296089}" type="datetimeFigureOut">
              <a:rPr lang="es-ES" smtClean="0"/>
              <a:t>24/3/22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E0185-A50D-614C-8859-A1085AAB8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96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E0185-A50D-614C-8859-A1085AAB82B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11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35DB6-BB74-8A40-879B-D500639FF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AEB5BE-CA7F-7044-96FF-A2C0209F7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59B4FB-8856-864A-985D-20B7DCC2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EE4693-037D-B448-A73F-400A8C23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455C9A-8CC4-B24D-9FDC-B3C80B4D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786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694D9-C28D-784D-8DBE-4848DA0A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0162A3-B541-494A-96EA-3FE2007A8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E6366C-85B4-9E4F-B184-E71A6877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EE503D-3943-CE4E-A0E9-1146E9BB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044FCD-EECC-444A-8209-AAFA39EC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9189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36079D-EF34-7141-87C5-EB88053D7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393DD6-85E8-824B-A959-0ABBF17DD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3E3219-B585-A543-834F-5F471ED26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1A979F-D629-7A4B-A13A-B359BCFE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95CD2E-667C-EC46-ADA4-C4D377A2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4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B1208-C8A1-BC4C-9ECA-C736CAFE5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361DD8-70E1-B142-B8AE-6F8E3DC7A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485312-68F3-0145-ADF8-65E36AB5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686053-0D48-1B4F-9FDB-CC1216782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C49CD6-18BE-3949-A5E4-CD8B5535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57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51AB7-9C6C-E749-B67A-4A984323D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7B139-FC22-9640-B469-B3AD501D6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D05122-8C4B-6C40-A367-1181BD094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5619A3-AA8B-A442-A0BC-A4488F4F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9AB8CE-1ED9-3245-8DCC-4CA390B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00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3FC5E-E80C-114F-91D2-B3A67BF0F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A0B6EB-DDCD-FC46-A7FC-585E1F545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EB7CAC-5809-8D4D-B44A-407CD8DAE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15FBE9-2027-2D4F-8395-D74A8373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EDF0-7C3E-DD4E-9C1E-E265E49A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AF4AAF-2B72-F54F-9C3F-82AAFD7E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50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B6B9C-6A7F-4343-84D4-89953F0D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F8A400-E041-414A-A75B-01588BE3D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F1BD23-F634-D84F-BE14-70549A67C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3B3A6F-5B74-4948-9735-DC326BABF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AB8E26-C802-604F-95BA-095A903C6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37179A3-3FF8-CC4C-96A3-524E62304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575E2-0D9F-4448-BCD1-EF2F751F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066377-F5C3-0847-A3C7-54F9A8450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712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1A12C-A117-9540-9AF9-B32FC93A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CFED32-B89D-D94C-BC2A-3AFDEE29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C2E7C4-47F4-C642-BFFB-AE2EA40A0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A9330E-E006-154D-AF34-3A33C96A5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048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4E91696-2CD5-D343-8DC0-52292DD41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41E503-A9E1-0047-B27D-45BB11FF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E419D7-8DC1-AC4F-B40E-7DFC44CF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46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55634-38E3-314C-83A9-4F661A0E4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A3886B-DAC1-A044-818C-97616D3E4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51275F-D42B-CF42-83A3-C16622A80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8F2F80-E8F9-1942-9783-B79273BD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4AFC45-4557-A94B-98E6-19CB609E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E56A93-B24F-9849-B879-AF49642BA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04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FEB29-FC24-B449-AA17-EB0EDECE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1E1AFF-AA34-8A4D-9824-83444018A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B85FB6-0663-A546-9641-6D89757E1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666F12-C4DC-914B-A804-168BE22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0EF134-3BE8-7442-AC9E-22406E108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4ED7A8-5D77-D14D-A3B0-961A505B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309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182E2F-04D9-194E-A4DA-F1F1398CC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BFFB64-B950-F743-96F2-87AC78E08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D81E95-C8CD-FA41-AB63-016913638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4D3E3-793E-4742-993F-98797D0DB4A1}" type="datetimeFigureOut">
              <a:rPr lang="es-ES" smtClean="0"/>
              <a:t>24/3/22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DC908D-B44C-E546-8E05-FA205C8E4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1F6019-9477-5649-A5AF-1A6E2F841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84F48-57E0-DE47-AEC1-AAF57EDB4B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78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elayoarango.com/" TargetMode="External"/><Relationship Id="rId3" Type="http://schemas.openxmlformats.org/officeDocument/2006/relationships/image" Target="../media/image52.jpg"/><Relationship Id="rId7" Type="http://schemas.openxmlformats.org/officeDocument/2006/relationships/hyperlink" Target="@pelayoarangolar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hyperlink" Target="mailto:parangolara@rfkspain.org" TargetMode="External"/><Relationship Id="rId4" Type="http://schemas.openxmlformats.org/officeDocument/2006/relationships/image" Target="../media/image53.png"/><Relationship Id="rId9" Type="http://schemas.openxmlformats.org/officeDocument/2006/relationships/hyperlink" Target="http://www.facebook.com/pelayo.arangolar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1091BA-CAA3-8F49-99A4-A9977BB74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D430C8-4EC1-904C-A029-C04069866AB9}"/>
              </a:ext>
            </a:extLst>
          </p:cNvPr>
          <p:cNvSpPr txBox="1"/>
          <p:nvPr/>
        </p:nvSpPr>
        <p:spPr>
          <a:xfrm>
            <a:off x="-557213" y="142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05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Nuevos Proyectos</a:t>
            </a:r>
          </a:p>
        </p:txBody>
      </p:sp>
      <p:sp>
        <p:nvSpPr>
          <p:cNvPr id="12" name="Pentágono 11">
            <a:extLst>
              <a:ext uri="{FF2B5EF4-FFF2-40B4-BE49-F238E27FC236}">
                <a16:creationId xmlns:a16="http://schemas.microsoft.com/office/drawing/2014/main" id="{C82B0269-A0AC-2E4D-98AD-BD8167722204}"/>
              </a:ext>
            </a:extLst>
          </p:cNvPr>
          <p:cNvSpPr/>
          <p:nvPr/>
        </p:nvSpPr>
        <p:spPr>
          <a:xfrm>
            <a:off x="322726" y="3281081"/>
            <a:ext cx="2850778" cy="1325563"/>
          </a:xfrm>
          <a:prstGeom prst="homePlate">
            <a:avLst/>
          </a:prstGeom>
          <a:solidFill>
            <a:srgbClr val="6B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2022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244A491-EF48-AF42-8E2B-560275A819AC}"/>
              </a:ext>
            </a:extLst>
          </p:cNvPr>
          <p:cNvSpPr txBox="1">
            <a:spLocks/>
          </p:cNvSpPr>
          <p:nvPr/>
        </p:nvSpPr>
        <p:spPr>
          <a:xfrm>
            <a:off x="3173504" y="2470803"/>
            <a:ext cx="8175814" cy="4271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Proyecto </a:t>
            </a:r>
            <a:r>
              <a:rPr lang="es-ES" sz="1800" b="1" dirty="0">
                <a:latin typeface="Georgia" panose="02040502050405020303" pitchFamily="18" charset="0"/>
              </a:rPr>
              <a:t>"Peloteando Con La Vida" </a:t>
            </a:r>
            <a:r>
              <a:rPr lang="es-ES" sz="1800" dirty="0">
                <a:latin typeface="Georgia" panose="02040502050405020303" pitchFamily="18" charset="0"/>
              </a:rPr>
              <a:t>junto a Hispana </a:t>
            </a:r>
            <a:r>
              <a:rPr lang="es-ES" sz="1800" dirty="0" err="1">
                <a:latin typeface="Georgia" panose="02040502050405020303" pitchFamily="18" charset="0"/>
              </a:rPr>
              <a:t>Padel</a:t>
            </a:r>
            <a:r>
              <a:rPr lang="es-ES" sz="1800" dirty="0">
                <a:latin typeface="Georgia" panose="02040502050405020303" pitchFamily="18" charset="0"/>
              </a:rPr>
              <a:t>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Creación de una edición limitada de palas cuyo diseño ha llevado acabo íntegramente el escritor.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400" dirty="0">
                <a:latin typeface="Georgia" panose="02040502050405020303" pitchFamily="18" charset="0"/>
              </a:rPr>
              <a:t>Con su venta, recaudaremos dinero para familias en riesgo de exclusión social.</a:t>
            </a:r>
            <a:br>
              <a:rPr lang="es-ES" sz="1400" dirty="0">
                <a:latin typeface="Georgia" panose="02040502050405020303" pitchFamily="18" charset="0"/>
              </a:rPr>
            </a:br>
            <a:endParaRPr lang="es-ES" sz="14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Presentación y publicación del cuarto libro de aforismos </a:t>
            </a:r>
            <a:r>
              <a:rPr lang="es-ES" sz="1800" b="1" dirty="0">
                <a:latin typeface="Georgia" panose="02040502050405020303" pitchFamily="18" charset="0"/>
              </a:rPr>
              <a:t>"Y Si El Mañana Fuera Hoy"</a:t>
            </a:r>
            <a:r>
              <a:rPr lang="es-ES" sz="1800" dirty="0">
                <a:latin typeface="Georgia" panose="02040502050405020303" pitchFamily="18" charset="0"/>
              </a:rPr>
              <a:t>, en colaboración con el pintor toledano Manuel Fernández Pacheco.</a:t>
            </a: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Presentación y publicación del libro de </a:t>
            </a:r>
            <a:r>
              <a:rPr lang="es-ES" sz="1800" b="1" dirty="0">
                <a:latin typeface="Georgia" panose="02040502050405020303" pitchFamily="18" charset="0"/>
              </a:rPr>
              <a:t>"101 relatos durante el Confinamiento del COVID"</a:t>
            </a:r>
            <a:r>
              <a:rPr lang="es-ES" sz="1800" dirty="0">
                <a:latin typeface="Georgia" panose="02040502050405020303" pitchFamily="18" charset="0"/>
              </a:rPr>
              <a:t>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Ilustrados por la Coach Vanessa Sánchez.</a:t>
            </a:r>
            <a:endParaRPr lang="es-ES" sz="1400" dirty="0">
              <a:latin typeface="Georgia" panose="02040502050405020303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5C04BA-0A0F-AC41-8D0C-8554C1C3582E}"/>
              </a:ext>
            </a:extLst>
          </p:cNvPr>
          <p:cNvSpPr txBox="1"/>
          <p:nvPr/>
        </p:nvSpPr>
        <p:spPr>
          <a:xfrm rot="16200000">
            <a:off x="753642" y="3772643"/>
            <a:ext cx="465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pc="300" dirty="0">
                <a:solidFill>
                  <a:srgbClr val="6B5E33"/>
                </a:solidFill>
              </a:rPr>
              <a:t>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81388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Nuevos Proyectos</a:t>
            </a:r>
          </a:p>
        </p:txBody>
      </p:sp>
      <p:sp>
        <p:nvSpPr>
          <p:cNvPr id="12" name="Pentágono 11">
            <a:extLst>
              <a:ext uri="{FF2B5EF4-FFF2-40B4-BE49-F238E27FC236}">
                <a16:creationId xmlns:a16="http://schemas.microsoft.com/office/drawing/2014/main" id="{C82B0269-A0AC-2E4D-98AD-BD8167722204}"/>
              </a:ext>
            </a:extLst>
          </p:cNvPr>
          <p:cNvSpPr/>
          <p:nvPr/>
        </p:nvSpPr>
        <p:spPr>
          <a:xfrm>
            <a:off x="322726" y="3281081"/>
            <a:ext cx="2850778" cy="1325563"/>
          </a:xfrm>
          <a:prstGeom prst="homePlate">
            <a:avLst/>
          </a:prstGeom>
          <a:solidFill>
            <a:srgbClr val="6B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2022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244A491-EF48-AF42-8E2B-560275A819AC}"/>
              </a:ext>
            </a:extLst>
          </p:cNvPr>
          <p:cNvSpPr txBox="1">
            <a:spLocks/>
          </p:cNvSpPr>
          <p:nvPr/>
        </p:nvSpPr>
        <p:spPr>
          <a:xfrm>
            <a:off x="3173504" y="2470803"/>
            <a:ext cx="8175814" cy="4271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Creación de la </a:t>
            </a:r>
            <a:r>
              <a:rPr lang="es-ES" sz="1800" b="1" dirty="0">
                <a:latin typeface="Georgia" panose="02040502050405020303" pitchFamily="18" charset="0"/>
              </a:rPr>
              <a:t>Fundación Arango Lara </a:t>
            </a:r>
            <a:r>
              <a:rPr lang="es-ES" sz="1800" dirty="0">
                <a:latin typeface="Georgia" panose="02040502050405020303" pitchFamily="18" charset="0"/>
              </a:rPr>
              <a:t>para dar visibilidad a su obra y crear un legado mayor en la sociedad.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Contamos con profesionales de más de diez años de experiencia en la labor filantrópica para su constitución.</a:t>
            </a: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b="1" dirty="0">
                <a:latin typeface="Georgia" panose="02040502050405020303" pitchFamily="18" charset="0"/>
              </a:rPr>
              <a:t>Colaboración con la marca textil </a:t>
            </a:r>
            <a:r>
              <a:rPr lang="es-ES" sz="1800" b="1" dirty="0" err="1">
                <a:latin typeface="Georgia" panose="02040502050405020303" pitchFamily="18" charset="0"/>
              </a:rPr>
              <a:t>Makarthy</a:t>
            </a:r>
            <a:r>
              <a:rPr lang="es-ES" sz="1800" b="1" dirty="0">
                <a:latin typeface="Georgia" panose="02040502050405020303" pitchFamily="18" charset="0"/>
              </a:rPr>
              <a:t> </a:t>
            </a:r>
            <a:r>
              <a:rPr lang="es-ES" sz="1800" dirty="0">
                <a:latin typeface="Georgia" panose="02040502050405020303" pitchFamily="18" charset="0"/>
              </a:rPr>
              <a:t>encargada del vestuario del programa televisivo "El hormiguero", para sacar una línea de sudaderas con aforismos y recaudar fondos para proyectos futuros.</a:t>
            </a: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Proyecto </a:t>
            </a:r>
            <a:r>
              <a:rPr lang="es-ES" sz="1800" b="1" dirty="0">
                <a:latin typeface="Georgia" panose="02040502050405020303" pitchFamily="18" charset="0"/>
              </a:rPr>
              <a:t>"Pedaleando Por La Vida"</a:t>
            </a:r>
            <a:r>
              <a:rPr lang="es-ES" sz="1800" dirty="0">
                <a:latin typeface="Georgia" panose="02040502050405020303" pitchFamily="18" charset="0"/>
              </a:rPr>
              <a:t>. Junto a GILLS.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Creación de un </a:t>
            </a:r>
            <a:r>
              <a:rPr lang="es-ES" sz="1800" dirty="0" err="1">
                <a:latin typeface="Georgia" panose="02040502050405020303" pitchFamily="18" charset="0"/>
              </a:rPr>
              <a:t>malliot</a:t>
            </a:r>
            <a:r>
              <a:rPr lang="es-ES" sz="1800" dirty="0">
                <a:latin typeface="Georgia" panose="02040502050405020303" pitchFamily="18" charset="0"/>
              </a:rPr>
              <a:t> solidario para realizar el Camino De Santiago.</a:t>
            </a:r>
            <a:endParaRPr lang="es-ES" sz="1400" dirty="0">
              <a:latin typeface="Georgia" panose="02040502050405020303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5C04BA-0A0F-AC41-8D0C-8554C1C3582E}"/>
              </a:ext>
            </a:extLst>
          </p:cNvPr>
          <p:cNvSpPr txBox="1"/>
          <p:nvPr/>
        </p:nvSpPr>
        <p:spPr>
          <a:xfrm rot="16200000">
            <a:off x="753642" y="3772643"/>
            <a:ext cx="465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pc="300" dirty="0">
                <a:solidFill>
                  <a:srgbClr val="6B5E33"/>
                </a:solidFill>
              </a:rPr>
              <a:t>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68815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Nuevos Proyectos</a:t>
            </a:r>
          </a:p>
        </p:txBody>
      </p:sp>
      <p:sp>
        <p:nvSpPr>
          <p:cNvPr id="12" name="Pentágono 11">
            <a:extLst>
              <a:ext uri="{FF2B5EF4-FFF2-40B4-BE49-F238E27FC236}">
                <a16:creationId xmlns:a16="http://schemas.microsoft.com/office/drawing/2014/main" id="{C82B0269-A0AC-2E4D-98AD-BD8167722204}"/>
              </a:ext>
            </a:extLst>
          </p:cNvPr>
          <p:cNvSpPr/>
          <p:nvPr/>
        </p:nvSpPr>
        <p:spPr>
          <a:xfrm>
            <a:off x="322726" y="3281081"/>
            <a:ext cx="2850778" cy="1325563"/>
          </a:xfrm>
          <a:prstGeom prst="homePlate">
            <a:avLst/>
          </a:prstGeom>
          <a:solidFill>
            <a:srgbClr val="6B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2023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244A491-EF48-AF42-8E2B-560275A819AC}"/>
              </a:ext>
            </a:extLst>
          </p:cNvPr>
          <p:cNvSpPr txBox="1">
            <a:spLocks/>
          </p:cNvSpPr>
          <p:nvPr/>
        </p:nvSpPr>
        <p:spPr>
          <a:xfrm>
            <a:off x="3173504" y="2470803"/>
            <a:ext cx="8175814" cy="4271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Presentación y publicación del sexto libro de aforismos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b="1" dirty="0">
                <a:latin typeface="Georgia" panose="02040502050405020303" pitchFamily="18" charset="0"/>
              </a:rPr>
              <a:t>"Gigantes Dormidos En Sueños Profundos”</a:t>
            </a:r>
            <a:r>
              <a:rPr lang="es-ES" sz="1800" dirty="0">
                <a:latin typeface="Georgia" panose="02040502050405020303" pitchFamily="18" charset="0"/>
              </a:rPr>
              <a:t>.</a:t>
            </a: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Presentación y publicación del séptimo libro de aforismos </a:t>
            </a:r>
            <a:r>
              <a:rPr lang="es-ES" sz="1800" b="1" dirty="0">
                <a:latin typeface="Georgia" panose="02040502050405020303" pitchFamily="18" charset="0"/>
              </a:rPr>
              <a:t>"AUSENCIAS"</a:t>
            </a:r>
            <a:r>
              <a:rPr lang="es-ES" sz="1800" dirty="0">
                <a:latin typeface="Georgia" panose="02040502050405020303" pitchFamily="18" charset="0"/>
              </a:rPr>
              <a:t>.</a:t>
            </a: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Exposición </a:t>
            </a:r>
            <a:r>
              <a:rPr lang="es-ES" sz="1800" b="1" dirty="0">
                <a:latin typeface="Georgia" panose="02040502050405020303" pitchFamily="18" charset="0"/>
              </a:rPr>
              <a:t>"Soñando Latidos Del Corazón"</a:t>
            </a:r>
            <a:r>
              <a:rPr lang="es-ES" sz="1800" dirty="0">
                <a:latin typeface="Georgia" panose="02040502050405020303" pitchFamily="18" charset="0"/>
              </a:rPr>
              <a:t>. Colaboración de la artista Sol </a:t>
            </a:r>
            <a:r>
              <a:rPr lang="es-ES" sz="1800" dirty="0" err="1">
                <a:latin typeface="Georgia" panose="02040502050405020303" pitchFamily="18" charset="0"/>
              </a:rPr>
              <a:t>Courage</a:t>
            </a:r>
            <a:r>
              <a:rPr lang="es-ES" sz="1800" dirty="0">
                <a:latin typeface="Georgia" panose="02040502050405020303" pitchFamily="18" charset="0"/>
              </a:rPr>
              <a:t>, creadora de obras con materiales reciclados, y Pelayo Arango Lara.</a:t>
            </a: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…</a:t>
            </a:r>
            <a:endParaRPr lang="es-ES" sz="1400" dirty="0">
              <a:latin typeface="Georgia" panose="02040502050405020303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5C04BA-0A0F-AC41-8D0C-8554C1C3582E}"/>
              </a:ext>
            </a:extLst>
          </p:cNvPr>
          <p:cNvSpPr txBox="1"/>
          <p:nvPr/>
        </p:nvSpPr>
        <p:spPr>
          <a:xfrm rot="16200000">
            <a:off x="753642" y="3772643"/>
            <a:ext cx="465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pc="300" dirty="0">
                <a:solidFill>
                  <a:srgbClr val="6B5E33"/>
                </a:solidFill>
              </a:rPr>
              <a:t>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11440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507" y="4034111"/>
            <a:ext cx="6508376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Georgia" panose="02040502050405020303" pitchFamily="18" charset="0"/>
              </a:rPr>
              <a:t>En cifras   </a:t>
            </a:r>
          </a:p>
        </p:txBody>
      </p:sp>
    </p:spTree>
    <p:extLst>
      <p:ext uri="{BB962C8B-B14F-4D97-AF65-F5344CB8AC3E}">
        <p14:creationId xmlns:p14="http://schemas.microsoft.com/office/powerpoint/2010/main" val="4218255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cifras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244A491-EF48-AF42-8E2B-560275A819AC}"/>
              </a:ext>
            </a:extLst>
          </p:cNvPr>
          <p:cNvSpPr txBox="1">
            <a:spLocks/>
          </p:cNvSpPr>
          <p:nvPr/>
        </p:nvSpPr>
        <p:spPr>
          <a:xfrm>
            <a:off x="2998687" y="1970738"/>
            <a:ext cx="7301753" cy="514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Más de </a:t>
            </a:r>
            <a:r>
              <a:rPr lang="es-ES" sz="1800" b="1" dirty="0">
                <a:latin typeface="Georgia" panose="02040502050405020303" pitchFamily="18" charset="0"/>
              </a:rPr>
              <a:t>30.000 ejemplares </a:t>
            </a:r>
            <a:r>
              <a:rPr lang="es-ES" sz="1800" dirty="0">
                <a:latin typeface="Georgia" panose="02040502050405020303" pitchFamily="18" charset="0"/>
              </a:rPr>
              <a:t>literarios vendidos.</a:t>
            </a: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endParaRPr lang="es-ES" sz="1400" dirty="0">
              <a:latin typeface="Georgia" panose="02040502050405020303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C854ED-151F-7948-A39C-0D8C97E4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983" y="1440329"/>
            <a:ext cx="989105" cy="989105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AEC87BB-3180-704A-BAF1-C5B865A48EB8}"/>
              </a:ext>
            </a:extLst>
          </p:cNvPr>
          <p:cNvSpPr txBox="1">
            <a:spLocks/>
          </p:cNvSpPr>
          <p:nvPr/>
        </p:nvSpPr>
        <p:spPr>
          <a:xfrm>
            <a:off x="2998687" y="2780125"/>
            <a:ext cx="7301755" cy="705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Georgia" panose="02040502050405020303" pitchFamily="18" charset="0"/>
              </a:rPr>
              <a:t>15 ONGS, Fundaciones y Asociaciones </a:t>
            </a:r>
            <a:r>
              <a:rPr lang="es-ES" sz="1800" dirty="0">
                <a:latin typeface="Georgia" panose="02040502050405020303" pitchFamily="18" charset="0"/>
              </a:rPr>
              <a:t>que han recibido nuestra ayuda de forma directa o indirecta.</a:t>
            </a: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endParaRPr lang="es-ES" sz="1400" dirty="0">
              <a:latin typeface="Georgia" panose="02040502050405020303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3D0E50-1F12-D34B-A2D8-0BA01ECCC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982" y="2597988"/>
            <a:ext cx="989105" cy="9891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E583CE7-111E-6240-B02C-B77203EC1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347" y="3755647"/>
            <a:ext cx="626036" cy="626036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DEF04F8-6A01-9A4B-A8CB-68DEC4E3007F}"/>
              </a:ext>
            </a:extLst>
          </p:cNvPr>
          <p:cNvSpPr txBox="1">
            <a:spLocks/>
          </p:cNvSpPr>
          <p:nvPr/>
        </p:nvSpPr>
        <p:spPr>
          <a:xfrm>
            <a:off x="2998686" y="3780579"/>
            <a:ext cx="7301755" cy="705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latin typeface="Georgia" panose="02040502050405020303" pitchFamily="18" charset="0"/>
              </a:rPr>
              <a:t>Recaudación</a:t>
            </a:r>
            <a:r>
              <a:rPr lang="es-ES" sz="1800" dirty="0">
                <a:latin typeface="Georgia" panose="02040502050405020303" pitchFamily="18" charset="0"/>
              </a:rPr>
              <a:t> entre donaciones particulares, proyectos solidarios y las colaboraciones con otras empresas </a:t>
            </a:r>
            <a:r>
              <a:rPr lang="es-ES" sz="1800" b="1" dirty="0">
                <a:latin typeface="Georgia" panose="02040502050405020303" pitchFamily="18" charset="0"/>
              </a:rPr>
              <a:t>superan los 190.000 euros</a:t>
            </a:r>
            <a:r>
              <a:rPr lang="es-ES" sz="1800" dirty="0">
                <a:latin typeface="Georgia" panose="02040502050405020303" pitchFamily="18" charset="0"/>
              </a:rPr>
              <a:t>.</a:t>
            </a: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endParaRPr lang="es-ES" sz="1400" dirty="0">
              <a:latin typeface="Georgia" panose="02040502050405020303" pitchFamily="18" charset="0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20B329B9-46B0-CD40-889F-DA736BA0671E}"/>
              </a:ext>
            </a:extLst>
          </p:cNvPr>
          <p:cNvSpPr txBox="1">
            <a:spLocks/>
          </p:cNvSpPr>
          <p:nvPr/>
        </p:nvSpPr>
        <p:spPr>
          <a:xfrm>
            <a:off x="2998685" y="4781033"/>
            <a:ext cx="7301755" cy="705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Más de </a:t>
            </a:r>
            <a:r>
              <a:rPr lang="es-ES" sz="1800" b="1" dirty="0">
                <a:latin typeface="Georgia" panose="02040502050405020303" pitchFamily="18" charset="0"/>
              </a:rPr>
              <a:t>1.050 familias </a:t>
            </a:r>
            <a:r>
              <a:rPr lang="es-ES" sz="1800" dirty="0">
                <a:latin typeface="Georgia" panose="02040502050405020303" pitchFamily="18" charset="0"/>
              </a:rPr>
              <a:t>en España y Latinoamérica han recibido recursos gracias a los trabajos realizados.</a:t>
            </a:r>
            <a:endParaRPr lang="es-ES" sz="1400" dirty="0">
              <a:latin typeface="Georgia" panose="02040502050405020303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478F156-E8F7-3943-AC70-927051E90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982" y="4486090"/>
            <a:ext cx="989105" cy="1045224"/>
          </a:xfrm>
          <a:prstGeom prst="rect">
            <a:avLst/>
          </a:prstGeom>
        </p:spPr>
      </p:pic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B1C77FAA-6457-0E47-B567-AB5182BDFDF4}"/>
              </a:ext>
            </a:extLst>
          </p:cNvPr>
          <p:cNvSpPr txBox="1">
            <a:spLocks/>
          </p:cNvSpPr>
          <p:nvPr/>
        </p:nvSpPr>
        <p:spPr>
          <a:xfrm>
            <a:off x="2998684" y="5781487"/>
            <a:ext cx="7301755" cy="705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Actual </a:t>
            </a:r>
            <a:r>
              <a:rPr lang="es-ES" sz="1800" b="1" dirty="0">
                <a:latin typeface="Georgia" panose="02040502050405020303" pitchFamily="18" charset="0"/>
              </a:rPr>
              <a:t>patrono</a:t>
            </a:r>
            <a:r>
              <a:rPr lang="es-ES" sz="1800" dirty="0">
                <a:latin typeface="Georgia" panose="02040502050405020303" pitchFamily="18" charset="0"/>
              </a:rPr>
              <a:t> de la </a:t>
            </a:r>
            <a:r>
              <a:rPr lang="es-ES" sz="1800" b="1" dirty="0">
                <a:latin typeface="Georgia" panose="02040502050405020303" pitchFamily="18" charset="0"/>
              </a:rPr>
              <a:t>Fundación Robert F. Kennedy</a:t>
            </a:r>
            <a:r>
              <a:rPr lang="es-ES" sz="1800" dirty="0">
                <a:latin typeface="Georgia" panose="02040502050405020303" pitchFamily="18" charset="0"/>
              </a:rPr>
              <a:t>.</a:t>
            </a:r>
            <a:endParaRPr lang="es-ES" sz="1400" dirty="0">
              <a:latin typeface="Georgia" panose="02040502050405020303" pitchFamily="18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3A9CCC8-79F8-774F-ABF9-B3B8E86FC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982" y="5635721"/>
            <a:ext cx="989105" cy="71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76" y="2043956"/>
            <a:ext cx="10986247" cy="3254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76161" endPos="28592" dir="5400000" sy="-100000" algn="bl" rotWithShape="0"/>
          </a:effectLst>
        </p:spPr>
        <p:txBody>
          <a:bodyPr>
            <a:normAutofit fontScale="90000"/>
          </a:bodyPr>
          <a:lstStyle/>
          <a:p>
            <a:pPr algn="ctr"/>
            <a:r>
              <a:rPr lang="es-ES" sz="4800" i="1" dirty="0">
                <a:solidFill>
                  <a:schemeClr val="bg1"/>
                </a:solidFill>
                <a:latin typeface="Georgia" panose="02040502050405020303" pitchFamily="18" charset="0"/>
              </a:rPr>
              <a:t>"Salvar vidas es lo más gratificante que puede haber. Da un sentido a tu vida que nadie puede imaginar. Lo digo siempre. </a:t>
            </a:r>
            <a:br>
              <a:rPr lang="es-ES" sz="4800" i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s-ES" sz="4800" i="1" dirty="0">
                <a:solidFill>
                  <a:schemeClr val="bg1"/>
                </a:solidFill>
                <a:latin typeface="Georgia" panose="02040502050405020303" pitchFamily="18" charset="0"/>
              </a:rPr>
              <a:t>Ellos son lo mejor de mi."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5764A1-0E20-FD48-B7B3-2992F1C27378}"/>
              </a:ext>
            </a:extLst>
          </p:cNvPr>
          <p:cNvSpPr txBox="1"/>
          <p:nvPr/>
        </p:nvSpPr>
        <p:spPr>
          <a:xfrm>
            <a:off x="8848165" y="5113476"/>
            <a:ext cx="299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Georgia" panose="02040502050405020303" pitchFamily="18" charset="0"/>
              </a:rPr>
              <a:t>Pelayo Arango Lara</a:t>
            </a:r>
          </a:p>
        </p:txBody>
      </p:sp>
    </p:spTree>
    <p:extLst>
      <p:ext uri="{BB962C8B-B14F-4D97-AF65-F5344CB8AC3E}">
        <p14:creationId xmlns:p14="http://schemas.microsoft.com/office/powerpoint/2010/main" val="287039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506" y="4034111"/>
            <a:ext cx="6611471" cy="1325563"/>
          </a:xfrm>
        </p:spPr>
        <p:txBody>
          <a:bodyPr>
            <a:norm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Georgia" panose="02040502050405020303" pitchFamily="18" charset="0"/>
              </a:rPr>
              <a:t>En imágenes </a:t>
            </a:r>
          </a:p>
        </p:txBody>
      </p:sp>
    </p:spTree>
    <p:extLst>
      <p:ext uri="{BB962C8B-B14F-4D97-AF65-F5344CB8AC3E}">
        <p14:creationId xmlns:p14="http://schemas.microsoft.com/office/powerpoint/2010/main" val="38849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Más de 25.000 ejemplares vendidos de esta trilogía.</a:t>
            </a:r>
            <a:endParaRPr lang="es-E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4214D3-CCD9-0740-B967-84A937D47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76" y="2528046"/>
            <a:ext cx="2985780" cy="37248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4FA720C-A402-4346-B91C-331A34A9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03" y="2528045"/>
            <a:ext cx="2985781" cy="37248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15C25CE-D141-1A4C-B295-A57474784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930" y="2528045"/>
            <a:ext cx="2985781" cy="37248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61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Proyecto con Solera y la ONG Fundación Personas.</a:t>
            </a:r>
            <a:endParaRPr lang="es-ES"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BB41F4-14A7-1649-92D2-1D4A65BA47AA}"/>
              </a:ext>
            </a:extLst>
          </p:cNvPr>
          <p:cNvSpPr txBox="1"/>
          <p:nvPr/>
        </p:nvSpPr>
        <p:spPr>
          <a:xfrm>
            <a:off x="239804" y="2335913"/>
            <a:ext cx="65913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Georgia" panose="02040502050405020303" pitchFamily="18" charset="0"/>
              </a:rPr>
              <a:t>La empresa de moda </a:t>
            </a:r>
            <a:r>
              <a:rPr lang="es-ES" b="1" dirty="0">
                <a:latin typeface="Georgia" panose="02040502050405020303" pitchFamily="18" charset="0"/>
              </a:rPr>
              <a:t>Solera</a:t>
            </a:r>
            <a:r>
              <a:rPr lang="es-ES" dirty="0">
                <a:latin typeface="Georgia" panose="02040502050405020303" pitchFamily="18" charset="0"/>
              </a:rPr>
              <a:t> y la ONG </a:t>
            </a:r>
            <a:r>
              <a:rPr lang="es-ES" b="1" dirty="0">
                <a:latin typeface="Georgia" panose="02040502050405020303" pitchFamily="18" charset="0"/>
              </a:rPr>
              <a:t>Fundación Personas </a:t>
            </a:r>
            <a:r>
              <a:rPr lang="es-ES" dirty="0">
                <a:latin typeface="Georgia" panose="02040502050405020303" pitchFamily="18" charset="0"/>
              </a:rPr>
              <a:t>realizaron una edición especial de camisetas con mensajes transformadores, como parte del proyecto </a:t>
            </a:r>
            <a:r>
              <a:rPr lang="es-ES" b="1" dirty="0">
                <a:latin typeface="Georgia" panose="02040502050405020303" pitchFamily="18" charset="0"/>
              </a:rPr>
              <a:t>'Ponte en mi Lugar’</a:t>
            </a:r>
            <a:r>
              <a:rPr lang="es-ES" dirty="0">
                <a:latin typeface="Georgia" panose="02040502050405020303" pitchFamily="18" charset="0"/>
              </a:rPr>
              <a:t>.</a:t>
            </a:r>
          </a:p>
          <a:p>
            <a:endParaRPr lang="es-ES" dirty="0">
              <a:latin typeface="Georgia" panose="02040502050405020303" pitchFamily="18" charset="0"/>
            </a:endParaRPr>
          </a:p>
          <a:p>
            <a:r>
              <a:rPr lang="es-ES" dirty="0">
                <a:latin typeface="Georgia" panose="02040502050405020303" pitchFamily="18" charset="0"/>
              </a:rPr>
              <a:t>Se llevaron a cabo colaboraciones con grupos musicales (Taburete), artistas y personalidades del mundo social.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C49E0C-B130-4143-8960-51918BCEA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66" y="4550296"/>
            <a:ext cx="3284050" cy="2149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F9C0D14-4BBB-2840-997D-ED4D76D1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90" y="1790663"/>
            <a:ext cx="3862274" cy="48684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641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Proyecto colaborativo de musicoterapia activa “Ponte en mi lugar”.</a:t>
            </a:r>
            <a:endParaRPr lang="es-ES"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BB41F4-14A7-1649-92D2-1D4A65BA47AA}"/>
              </a:ext>
            </a:extLst>
          </p:cNvPr>
          <p:cNvSpPr txBox="1"/>
          <p:nvPr/>
        </p:nvSpPr>
        <p:spPr>
          <a:xfrm>
            <a:off x="239804" y="2335913"/>
            <a:ext cx="1109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Georgia" panose="02040502050405020303" pitchFamily="18" charset="0"/>
              </a:rPr>
              <a:t>Iniciativa que, a través de la danza y la musicoterapia, ofrece oportunidades de desarrollo personal a jóvenes con diversidad intelectual.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F5DC8D-0238-D84B-A097-DADF5178C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88" y="3265582"/>
            <a:ext cx="5181600" cy="339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AA2AAC-6436-DE46-8DEE-2121CAD46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37" y="3265582"/>
            <a:ext cx="5181600" cy="339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9695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Formación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39C14F-252C-4340-AAF3-A5A1FF9E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6" y="2058801"/>
            <a:ext cx="4442012" cy="1092387"/>
          </a:xfrm>
        </p:spPr>
        <p:txBody>
          <a:bodyPr/>
          <a:lstStyle/>
          <a:p>
            <a:r>
              <a:rPr lang="es-ES" sz="1600" dirty="0">
                <a:latin typeface="Georgia" panose="02040502050405020303" pitchFamily="18" charset="0"/>
              </a:rPr>
              <a:t>Universidades de Roma</a:t>
            </a:r>
          </a:p>
          <a:p>
            <a:r>
              <a:rPr lang="es-ES" sz="1600" dirty="0">
                <a:latin typeface="Georgia" panose="02040502050405020303" pitchFamily="18" charset="0"/>
              </a:rPr>
              <a:t>Universidad de Madrid</a:t>
            </a:r>
          </a:p>
          <a:p>
            <a:r>
              <a:rPr lang="es-ES" sz="1600" dirty="0">
                <a:latin typeface="Georgia" panose="02040502050405020303" pitchFamily="18" charset="0"/>
              </a:rPr>
              <a:t>Universidad de Salamanca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A57B4D-0D22-224A-93FC-C8ACE229C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366" y="2058801"/>
            <a:ext cx="1096542" cy="939893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42046" y="3884426"/>
            <a:ext cx="4867836" cy="1857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Máster en Inteligencia Emocional, Coaching y Metodología de la Investigación de las Ciencias Humanas y Sociales.</a:t>
            </a:r>
          </a:p>
          <a:p>
            <a:pPr marL="0" indent="0">
              <a:buNone/>
            </a:pPr>
            <a:endParaRPr lang="es-ES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D.E.A. Psicología en la Universidad Pontificia de Salamanca.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97D14CB4-8596-CB4C-AFDC-11756618CD8F}"/>
              </a:ext>
            </a:extLst>
          </p:cNvPr>
          <p:cNvSpPr/>
          <p:nvPr/>
        </p:nvSpPr>
        <p:spPr>
          <a:xfrm>
            <a:off x="5806890" y="1678735"/>
            <a:ext cx="2711824" cy="2326341"/>
          </a:xfrm>
          <a:prstGeom prst="roundRect">
            <a:avLst/>
          </a:prstGeom>
          <a:solidFill>
            <a:srgbClr val="6B5E33">
              <a:alpha val="3577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dirty="0">
                <a:latin typeface="Georgia" panose="02040502050405020303" pitchFamily="18" charset="0"/>
              </a:rPr>
              <a:t>Inteligencia Emocional: Licenciado en pedagogía y psicopedagogía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24DA85F2-2C1F-0146-810F-FEDE756281D6}"/>
              </a:ext>
            </a:extLst>
          </p:cNvPr>
          <p:cNvSpPr/>
          <p:nvPr/>
        </p:nvSpPr>
        <p:spPr>
          <a:xfrm>
            <a:off x="8757913" y="1678734"/>
            <a:ext cx="2711824" cy="2326341"/>
          </a:xfrm>
          <a:prstGeom prst="roundRect">
            <a:avLst/>
          </a:prstGeom>
          <a:solidFill>
            <a:srgbClr val="6B5E33">
              <a:alpha val="3577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dirty="0">
                <a:latin typeface="Georgia" panose="02040502050405020303" pitchFamily="18" charset="0"/>
              </a:rPr>
              <a:t>Coach y asesor educativo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EF99F53F-DDFF-764C-8406-6BD8457D0F74}"/>
              </a:ext>
            </a:extLst>
          </p:cNvPr>
          <p:cNvSpPr/>
          <p:nvPr/>
        </p:nvSpPr>
        <p:spPr>
          <a:xfrm>
            <a:off x="5806890" y="4222377"/>
            <a:ext cx="2711824" cy="2326341"/>
          </a:xfrm>
          <a:prstGeom prst="roundRect">
            <a:avLst/>
          </a:prstGeom>
          <a:solidFill>
            <a:srgbClr val="6B5E33">
              <a:alpha val="3577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dirty="0">
                <a:latin typeface="Georgia" panose="02040502050405020303" pitchFamily="18" charset="0"/>
              </a:rPr>
              <a:t>Investigación de las Ciencias Humanas y Sociales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BD3ACD81-42A0-6A4E-A196-C2F7AE36300B}"/>
              </a:ext>
            </a:extLst>
          </p:cNvPr>
          <p:cNvSpPr/>
          <p:nvPr/>
        </p:nvSpPr>
        <p:spPr>
          <a:xfrm>
            <a:off x="8757913" y="4222376"/>
            <a:ext cx="2711824" cy="2326341"/>
          </a:xfrm>
          <a:prstGeom prst="roundRect">
            <a:avLst/>
          </a:prstGeom>
          <a:solidFill>
            <a:srgbClr val="6B5E33">
              <a:alpha val="3577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dirty="0">
                <a:latin typeface="Georgia" panose="02040502050405020303" pitchFamily="18" charset="0"/>
              </a:rPr>
              <a:t>Programación Neurolingüística</a:t>
            </a:r>
          </a:p>
        </p:txBody>
      </p:sp>
    </p:spTree>
    <p:extLst>
      <p:ext uri="{BB962C8B-B14F-4D97-AF65-F5344CB8AC3E}">
        <p14:creationId xmlns:p14="http://schemas.microsoft.com/office/powerpoint/2010/main" val="145122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Proyecto colaborativo de musicoterapia activa “Ponte en mi lugar”.</a:t>
            </a:r>
            <a:endParaRPr lang="es-ES" sz="2400" dirty="0"/>
          </a:p>
        </p:txBody>
      </p:sp>
      <p:pic>
        <p:nvPicPr>
          <p:cNvPr id="4" name="Fundación personas.mp4" descr="Fundación personas.mp4">
            <a:hlinkClick r:id="" action="ppaction://media"/>
            <a:extLst>
              <a:ext uri="{FF2B5EF4-FFF2-40B4-BE49-F238E27FC236}">
                <a16:creationId xmlns:a16="http://schemas.microsoft.com/office/drawing/2014/main" id="{48F3DEC8-FEC9-E34A-AD6F-CE4A622BA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1365" y="2299448"/>
            <a:ext cx="4249270" cy="424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8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Proyecto colaborativo de musicoterapia activa “Ponte en mi lugar”.</a:t>
            </a:r>
            <a:endParaRPr lang="es-ES" sz="2400" dirty="0"/>
          </a:p>
        </p:txBody>
      </p:sp>
      <p:pic>
        <p:nvPicPr>
          <p:cNvPr id="3" name="Chema.mp4" descr="Chema.mp4">
            <a:hlinkClick r:id="" action="ppaction://media"/>
            <a:extLst>
              <a:ext uri="{FF2B5EF4-FFF2-40B4-BE49-F238E27FC236}">
                <a16:creationId xmlns:a16="http://schemas.microsoft.com/office/drawing/2014/main" id="{F5E402F4-E83C-CF43-B1B1-4A35BB6A6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4888" y="2335913"/>
            <a:ext cx="7182223" cy="4065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95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Proyecto “Corbatas Solidarias” con </a:t>
            </a:r>
            <a:r>
              <a:rPr lang="es-ES" sz="2400" dirty="0" err="1">
                <a:latin typeface="Georgia" panose="02040502050405020303" pitchFamily="18" charset="0"/>
              </a:rPr>
              <a:t>The</a:t>
            </a:r>
            <a:r>
              <a:rPr lang="es-ES" sz="2400" dirty="0">
                <a:latin typeface="Georgia" panose="02040502050405020303" pitchFamily="18" charset="0"/>
              </a:rPr>
              <a:t> </a:t>
            </a:r>
            <a:r>
              <a:rPr lang="es-ES" sz="2400" dirty="0" err="1">
                <a:latin typeface="Georgia" panose="02040502050405020303" pitchFamily="18" charset="0"/>
              </a:rPr>
              <a:t>Seëlk</a:t>
            </a:r>
            <a:r>
              <a:rPr lang="es-ES" sz="2400" dirty="0">
                <a:latin typeface="Georgia" panose="02040502050405020303" pitchFamily="18" charset="0"/>
              </a:rPr>
              <a:t>.</a:t>
            </a:r>
            <a:endParaRPr lang="es-ES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9D702DE-1F17-2348-A6FF-FDB98F8C9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59" y="2010390"/>
            <a:ext cx="10715206" cy="484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3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Proyecto “Corbatas Solidarias 2” con </a:t>
            </a:r>
            <a:r>
              <a:rPr lang="es-ES" sz="2400" dirty="0" err="1">
                <a:latin typeface="Georgia" panose="02040502050405020303" pitchFamily="18" charset="0"/>
              </a:rPr>
              <a:t>The</a:t>
            </a:r>
            <a:r>
              <a:rPr lang="es-ES" sz="2400" dirty="0">
                <a:latin typeface="Georgia" panose="02040502050405020303" pitchFamily="18" charset="0"/>
              </a:rPr>
              <a:t> </a:t>
            </a:r>
            <a:r>
              <a:rPr lang="es-ES" sz="2400" dirty="0" err="1">
                <a:latin typeface="Georgia" panose="02040502050405020303" pitchFamily="18" charset="0"/>
              </a:rPr>
              <a:t>Seëlk</a:t>
            </a:r>
            <a:r>
              <a:rPr lang="es-ES" sz="2400" dirty="0">
                <a:latin typeface="Georgia" panose="02040502050405020303" pitchFamily="18" charset="0"/>
              </a:rPr>
              <a:t> para recaudar fondos</a:t>
            </a:r>
            <a:br>
              <a:rPr lang="es-ES" sz="2400" dirty="0">
                <a:latin typeface="Georgia" panose="02040502050405020303" pitchFamily="18" charset="0"/>
              </a:rPr>
            </a:br>
            <a:r>
              <a:rPr lang="es-ES" sz="2400" dirty="0">
                <a:latin typeface="Georgia" panose="02040502050405020303" pitchFamily="18" charset="0"/>
              </a:rPr>
              <a:t>para el proyecto “Camino De Santiago”.</a:t>
            </a:r>
          </a:p>
        </p:txBody>
      </p:sp>
      <p:pic>
        <p:nvPicPr>
          <p:cNvPr id="3" name="Camino de santiago.mp4" descr="Camino de santiago.mp4">
            <a:hlinkClick r:id="" action="ppaction://media"/>
            <a:extLst>
              <a:ext uri="{FF2B5EF4-FFF2-40B4-BE49-F238E27FC236}">
                <a16:creationId xmlns:a16="http://schemas.microsoft.com/office/drawing/2014/main" id="{EDDA3594-1F1E-444B-8361-C885EF430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3849" y="2658128"/>
            <a:ext cx="3924301" cy="3924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62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Proyecto “Cosiendo latidos del corazón”.</a:t>
            </a:r>
            <a:endParaRPr lang="es-E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C0C627-C0DD-C44B-AA51-4FC9FB429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97" y="2756647"/>
            <a:ext cx="4572926" cy="3742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8B5B91-C6FA-5A43-80EC-7A34548E2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83" y="3310368"/>
            <a:ext cx="3449589" cy="2876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8B26FD0-D585-1540-929F-4D8576427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129" y="2359812"/>
            <a:ext cx="3614213" cy="3444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728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Publicación del “Manual de Coaching Educativo”.</a:t>
            </a:r>
            <a:endParaRPr lang="es-ES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86EFA5-E6BA-2C4B-A1EF-A921DA21A955}"/>
              </a:ext>
            </a:extLst>
          </p:cNvPr>
          <p:cNvSpPr txBox="1"/>
          <p:nvPr/>
        </p:nvSpPr>
        <p:spPr>
          <a:xfrm>
            <a:off x="239805" y="2335913"/>
            <a:ext cx="6308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Georgia" panose="02040502050405020303" pitchFamily="18" charset="0"/>
              </a:rPr>
              <a:t>Donación íntegra a la Fundación </a:t>
            </a:r>
            <a:r>
              <a:rPr lang="es-ES" dirty="0" err="1">
                <a:latin typeface="Georgia" panose="02040502050405020303" pitchFamily="18" charset="0"/>
              </a:rPr>
              <a:t>The</a:t>
            </a:r>
            <a:r>
              <a:rPr lang="es-ES" dirty="0">
                <a:latin typeface="Georgia" panose="02040502050405020303" pitchFamily="18" charset="0"/>
              </a:rPr>
              <a:t> International </a:t>
            </a:r>
            <a:r>
              <a:rPr lang="es-ES" dirty="0" err="1">
                <a:latin typeface="Georgia" panose="02040502050405020303" pitchFamily="18" charset="0"/>
              </a:rPr>
              <a:t>Studies</a:t>
            </a:r>
            <a:r>
              <a:rPr lang="es-ES" dirty="0">
                <a:latin typeface="Georgia" panose="02040502050405020303" pitchFamily="18" charset="0"/>
              </a:rPr>
              <a:t>.</a:t>
            </a:r>
          </a:p>
          <a:p>
            <a:endParaRPr lang="es-ES" dirty="0">
              <a:latin typeface="Georgia" panose="02040502050405020303" pitchFamily="18" charset="0"/>
            </a:endParaRPr>
          </a:p>
          <a:p>
            <a:r>
              <a:rPr lang="es-ES" dirty="0">
                <a:latin typeface="Georgia" panose="02040502050405020303" pitchFamily="18" charset="0"/>
              </a:rPr>
              <a:t>Un trabajo de años de estudio y dedicación en aquello en lo que me desenvuelvo de manera natural: la mejora de las condiciones de vida de las personas.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54521C3-30D1-C74D-A071-77AA68558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820" y="1781736"/>
            <a:ext cx="3848100" cy="4800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38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Stop Global </a:t>
            </a:r>
            <a:r>
              <a:rPr lang="es-ES" sz="2400" dirty="0" err="1">
                <a:latin typeface="Georgia" panose="02040502050405020303" pitchFamily="18" charset="0"/>
              </a:rPr>
              <a:t>Warming</a:t>
            </a:r>
            <a:r>
              <a:rPr lang="es-ES" sz="2400" dirty="0">
                <a:latin typeface="Georgia" panose="02040502050405020303" pitchFamily="18" charset="0"/>
              </a:rPr>
              <a:t>.</a:t>
            </a:r>
            <a:endParaRPr lang="es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D2444F-2DE3-6646-BD7E-1A73CDA7F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359" y="2326341"/>
            <a:ext cx="2785455" cy="4219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Extintor.mp4" descr="Extintor.mp4">
            <a:hlinkClick r:id="" action="ppaction://media"/>
            <a:extLst>
              <a:ext uri="{FF2B5EF4-FFF2-40B4-BE49-F238E27FC236}">
                <a16:creationId xmlns:a16="http://schemas.microsoft.com/office/drawing/2014/main" id="{E2FF3693-B53D-654E-B433-B459A8A48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876" y="1673132"/>
            <a:ext cx="2800723" cy="4948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008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2"/>
            <a:ext cx="1171239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“Voces desde la Oscuridad”.</a:t>
            </a:r>
            <a:endParaRPr lang="es-ES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B380D3-0993-474A-8578-AABED506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148" y="2234021"/>
            <a:ext cx="3557844" cy="2188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2CF103-E38B-204A-873E-0CAE59266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5" y="2222517"/>
            <a:ext cx="3727216" cy="2188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2F2F9EC-EDF7-9E47-BE31-F540B1A51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168" y="4534701"/>
            <a:ext cx="3557844" cy="2136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E3A31B-4186-C643-8BF2-A5547F830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34" y="4537240"/>
            <a:ext cx="3553615" cy="2133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7BFE147-981D-A84B-B2B2-5BEB9892C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600" y="4535970"/>
            <a:ext cx="3380751" cy="2133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467353-2878-624F-80C3-9775D2D33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1886" y="2222517"/>
            <a:ext cx="3399997" cy="2188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55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3"/>
            <a:ext cx="11712390" cy="55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Proyecto “Peloteando con la Vida” junto a hispana Pádel.</a:t>
            </a:r>
            <a:endParaRPr lang="es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DFB7EE-5637-B846-859F-24AACA783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76" y="2335913"/>
            <a:ext cx="5410200" cy="405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alas.mp4" descr="Palas.mp4">
            <a:hlinkClick r:id="" action="ppaction://media"/>
            <a:extLst>
              <a:ext uri="{FF2B5EF4-FFF2-40B4-BE49-F238E27FC236}">
                <a16:creationId xmlns:a16="http://schemas.microsoft.com/office/drawing/2014/main" id="{6930C563-342E-0E4C-8D9D-1336C4B38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6877" y="2335913"/>
            <a:ext cx="2296517" cy="405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0F06A55-8377-E94F-BACF-019C03B34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895" y="2335913"/>
            <a:ext cx="3609333" cy="405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96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3"/>
            <a:ext cx="11712390" cy="55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Prensa y Publicaciones.</a:t>
            </a:r>
            <a:endParaRPr lang="es-ES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7B9427-520F-5540-A68A-A2410C84A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81" y="2232213"/>
            <a:ext cx="3095066" cy="2953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5F525B-6CA7-5F4D-919B-BB02EB77E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358" y="1761565"/>
            <a:ext cx="3094277" cy="411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E710CBC-4996-2948-BF0C-D97E2F671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101" y="3154363"/>
            <a:ext cx="2907899" cy="3528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380DEBB-C439-0D47-86FB-95FD75D07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323" y="2068793"/>
            <a:ext cx="2232552" cy="4278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882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Facetas Profesionales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42045" y="1786685"/>
            <a:ext cx="8404414" cy="51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700" dirty="0">
                <a:latin typeface="Georgia" panose="02040502050405020303" pitchFamily="18" charset="0"/>
              </a:rPr>
              <a:t>Único autor español de </a:t>
            </a:r>
            <a:r>
              <a:rPr lang="es-ES" sz="1700" b="1" dirty="0">
                <a:latin typeface="Georgia" panose="02040502050405020303" pitchFamily="18" charset="0"/>
              </a:rPr>
              <a:t>aforismos</a:t>
            </a:r>
            <a:r>
              <a:rPr lang="es-ES" sz="1700" dirty="0">
                <a:latin typeface="Georgia" panose="02040502050405020303" pitchFamily="18" charset="0"/>
              </a:rPr>
              <a:t> y </a:t>
            </a:r>
            <a:r>
              <a:rPr lang="es-ES" sz="1700" b="1" dirty="0">
                <a:latin typeface="Georgia" panose="02040502050405020303" pitchFamily="18" charset="0"/>
              </a:rPr>
              <a:t>citas breves </a:t>
            </a:r>
            <a:r>
              <a:rPr lang="es-ES" sz="1700" dirty="0">
                <a:latin typeface="Georgia" panose="02040502050405020303" pitchFamily="18" charset="0"/>
              </a:rPr>
              <a:t>que incitan a la </a:t>
            </a:r>
            <a:r>
              <a:rPr lang="es-ES" sz="1700" b="1" dirty="0">
                <a:latin typeface="Georgia" panose="02040502050405020303" pitchFamily="18" charset="0"/>
              </a:rPr>
              <a:t>reflexión</a:t>
            </a:r>
            <a:r>
              <a:rPr lang="es-ES" sz="17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68BC7586-E161-B842-9B4A-D2C00F3404AC}"/>
              </a:ext>
            </a:extLst>
          </p:cNvPr>
          <p:cNvSpPr txBox="1">
            <a:spLocks/>
          </p:cNvSpPr>
          <p:nvPr/>
        </p:nvSpPr>
        <p:spPr>
          <a:xfrm>
            <a:off x="242045" y="2504188"/>
            <a:ext cx="8404414" cy="51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700" dirty="0">
                <a:latin typeface="Georgia" panose="02040502050405020303" pitchFamily="18" charset="0"/>
              </a:rPr>
              <a:t>Pionero en investigación científica, autor del </a:t>
            </a:r>
            <a:r>
              <a:rPr lang="es-ES" sz="1700" b="1" dirty="0">
                <a:latin typeface="Georgia" panose="02040502050405020303" pitchFamily="18" charset="0"/>
              </a:rPr>
              <a:t>Manual de Coaching Educativo</a:t>
            </a:r>
            <a:r>
              <a:rPr lang="es-ES" sz="17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B854AAB4-F293-D649-B5D6-81A12D9AD844}"/>
              </a:ext>
            </a:extLst>
          </p:cNvPr>
          <p:cNvSpPr txBox="1">
            <a:spLocks/>
          </p:cNvSpPr>
          <p:nvPr/>
        </p:nvSpPr>
        <p:spPr>
          <a:xfrm>
            <a:off x="242045" y="3172619"/>
            <a:ext cx="8404414" cy="51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700" dirty="0">
                <a:latin typeface="Georgia" panose="02040502050405020303" pitchFamily="18" charset="0"/>
              </a:rPr>
              <a:t>Filántropo creador de la </a:t>
            </a:r>
            <a:r>
              <a:rPr lang="es-ES" sz="1700">
                <a:latin typeface="Georgia" panose="02040502050405020303" pitchFamily="18" charset="0"/>
              </a:rPr>
              <a:t>corriente denominada </a:t>
            </a:r>
            <a:r>
              <a:rPr lang="es-ES" sz="1700" dirty="0">
                <a:latin typeface="Georgia" panose="02040502050405020303" pitchFamily="18" charset="0"/>
              </a:rPr>
              <a:t>“</a:t>
            </a:r>
            <a:r>
              <a:rPr lang="es-ES" sz="1700" b="1" dirty="0">
                <a:latin typeface="Georgia" panose="02040502050405020303" pitchFamily="18" charset="0"/>
              </a:rPr>
              <a:t>La Filosofía del dar</a:t>
            </a:r>
            <a:r>
              <a:rPr lang="es-ES" sz="1700" dirty="0">
                <a:latin typeface="Georgia" panose="02040502050405020303" pitchFamily="18" charset="0"/>
              </a:rPr>
              <a:t>”.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2100042E-8FE8-004E-8C73-FD1C0D3B714B}"/>
              </a:ext>
            </a:extLst>
          </p:cNvPr>
          <p:cNvSpPr txBox="1">
            <a:spLocks/>
          </p:cNvSpPr>
          <p:nvPr/>
        </p:nvSpPr>
        <p:spPr>
          <a:xfrm>
            <a:off x="242045" y="5758935"/>
            <a:ext cx="7767920" cy="883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i="1" dirty="0">
                <a:solidFill>
                  <a:srgbClr val="6C5C2E"/>
                </a:solidFill>
                <a:latin typeface="Georgia" panose="02040502050405020303" pitchFamily="18" charset="0"/>
              </a:rPr>
              <a:t>“Sus libros hablan del valor de la esperanza, la positividad, la felicidad, el amor, la amistad, y la ilusión.”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4E71AFA-B2F7-5043-903D-6A093FB73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147" y="3885883"/>
            <a:ext cx="1668182" cy="167254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4E76A65-5A22-2740-AB8E-2DA68B18C905}"/>
              </a:ext>
            </a:extLst>
          </p:cNvPr>
          <p:cNvSpPr txBox="1"/>
          <p:nvPr/>
        </p:nvSpPr>
        <p:spPr>
          <a:xfrm>
            <a:off x="8455962" y="2467242"/>
            <a:ext cx="34939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6C5C2E"/>
                </a:solidFill>
                <a:latin typeface="Georgia" panose="02040502050405020303" pitchFamily="18" charset="0"/>
              </a:rPr>
              <a:t>Obras Publicadas:</a:t>
            </a:r>
          </a:p>
          <a:p>
            <a:endParaRPr lang="es-ES" sz="2000" dirty="0">
              <a:solidFill>
                <a:srgbClr val="6C5C2E"/>
              </a:solidFill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· Mis pensamientos</a:t>
            </a:r>
            <a:br>
              <a:rPr lang="es-ES" sz="2000" dirty="0">
                <a:latin typeface="Georgia" panose="02040502050405020303" pitchFamily="18" charset="0"/>
              </a:rPr>
            </a:br>
            <a:endParaRPr lang="es-ES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· La Filosofía del dar</a:t>
            </a:r>
          </a:p>
          <a:p>
            <a:br>
              <a:rPr lang="es-ES" sz="2000" dirty="0">
                <a:latin typeface="Georgia" panose="02040502050405020303" pitchFamily="18" charset="0"/>
              </a:rPr>
            </a:br>
            <a:r>
              <a:rPr lang="es-ES" sz="2000" dirty="0">
                <a:latin typeface="Georgia" panose="02040502050405020303" pitchFamily="18" charset="0"/>
              </a:rPr>
              <a:t>· Un viaje de ida y vuelta</a:t>
            </a:r>
          </a:p>
          <a:p>
            <a:endParaRPr lang="es-ES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· Y si el mañana… fuera hoy…</a:t>
            </a:r>
          </a:p>
          <a:p>
            <a:endParaRPr lang="es-ES" sz="2000" dirty="0">
              <a:solidFill>
                <a:srgbClr val="6C5C2E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Redondear rectángulo de una esquina 21">
            <a:extLst>
              <a:ext uri="{FF2B5EF4-FFF2-40B4-BE49-F238E27FC236}">
                <a16:creationId xmlns:a16="http://schemas.microsoft.com/office/drawing/2014/main" id="{FBD53540-CFF8-F84F-95BA-0E2550C4399E}"/>
              </a:ext>
            </a:extLst>
          </p:cNvPr>
          <p:cNvSpPr/>
          <p:nvPr/>
        </p:nvSpPr>
        <p:spPr>
          <a:xfrm>
            <a:off x="8455962" y="2359666"/>
            <a:ext cx="3493992" cy="3170099"/>
          </a:xfrm>
          <a:prstGeom prst="round1Rect">
            <a:avLst/>
          </a:prstGeom>
          <a:solidFill>
            <a:srgbClr val="6C5C2E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104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En imágenes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239805" y="1673133"/>
            <a:ext cx="11712390" cy="55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</a:rPr>
              <a:t>Prensa y Publicaciones.</a:t>
            </a:r>
            <a:endParaRPr lang="es-ES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EC07FC-FE4B-4A47-AE96-B8EAB1CC7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97" y="2380129"/>
            <a:ext cx="3101281" cy="4061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98F62CB-1CFA-D142-83CB-6D04FB929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841" y="1538662"/>
            <a:ext cx="2736984" cy="2582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F108440-53EE-2747-923D-28E7733DA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984" y="4256015"/>
            <a:ext cx="7085853" cy="2520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097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Contacto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3BC364-C659-D546-9894-E25CD9ADA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09" y="2156126"/>
            <a:ext cx="576141" cy="5753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785C8C5-F58B-484C-950E-7B0791F79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09" y="3937495"/>
            <a:ext cx="576141" cy="5761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C91CBB0-92B6-D64A-997A-50C9FB7CF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10" y="2974615"/>
            <a:ext cx="680846" cy="680846"/>
          </a:xfrm>
          <a:prstGeom prst="rect">
            <a:avLst/>
          </a:prstGeom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254578A7-E7FC-BA4D-8C42-4E05817CAEAD}"/>
              </a:ext>
            </a:extLst>
          </p:cNvPr>
          <p:cNvSpPr txBox="1">
            <a:spLocks/>
          </p:cNvSpPr>
          <p:nvPr/>
        </p:nvSpPr>
        <p:spPr>
          <a:xfrm>
            <a:off x="1711890" y="2218088"/>
            <a:ext cx="5651422" cy="3701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@pelayoarangolara</a:t>
            </a:r>
            <a:endParaRPr lang="es-E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s-E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www.pelayoarango.com</a:t>
            </a:r>
            <a:endParaRPr lang="es-E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s-E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www.facebook.com/pelayo.arangolara</a:t>
            </a:r>
            <a:endParaRPr lang="es-E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s-E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s-ES" sz="2400" dirty="0">
                <a:latin typeface="Georgia" panose="02040502050405020303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parangolara@rfkspain.org</a:t>
            </a:r>
            <a:endParaRPr lang="es-E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s-E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s-E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ECBF43C-4561-404D-AFC9-664F2B0E6B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278" y="4973371"/>
            <a:ext cx="576141" cy="4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1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506" y="4034111"/>
            <a:ext cx="6611471" cy="1325563"/>
          </a:xfrm>
        </p:spPr>
        <p:txBody>
          <a:bodyPr>
            <a:norm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Georgia" panose="02040502050405020303" pitchFamily="18" charset="0"/>
              </a:rPr>
              <a:t>Proyectos Solidarios</a:t>
            </a:r>
          </a:p>
        </p:txBody>
      </p:sp>
    </p:spTree>
    <p:extLst>
      <p:ext uri="{BB962C8B-B14F-4D97-AF65-F5344CB8AC3E}">
        <p14:creationId xmlns:p14="http://schemas.microsoft.com/office/powerpoint/2010/main" val="3420039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Proyectos Solidarios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322727" y="1820442"/>
            <a:ext cx="4397191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- Proyecto </a:t>
            </a:r>
            <a:r>
              <a:rPr lang="es-ES" sz="1800" b="1" dirty="0">
                <a:latin typeface="Georgia" panose="02040502050405020303" pitchFamily="18" charset="0"/>
              </a:rPr>
              <a:t>“Doce Causas Solidarias”</a:t>
            </a:r>
            <a:r>
              <a:rPr lang="es-ES" sz="1800" dirty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- Primer libro </a:t>
            </a:r>
            <a:r>
              <a:rPr lang="es-ES" sz="1800" b="1" dirty="0">
                <a:latin typeface="Georgia" panose="02040502050405020303" pitchFamily="18" charset="0"/>
              </a:rPr>
              <a:t>“Mis Pensamientos”</a:t>
            </a:r>
            <a:r>
              <a:rPr lang="es-ES" sz="1800" dirty="0">
                <a:latin typeface="Georgia" panose="02040502050405020303" pitchFamily="18" charset="0"/>
              </a:rPr>
              <a:t>.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400" dirty="0">
                <a:latin typeface="Georgia" panose="02040502050405020303" pitchFamily="18" charset="0"/>
              </a:rPr>
              <a:t>    (Donación para familias con necesidades</a:t>
            </a:r>
            <a:br>
              <a:rPr lang="es-ES" sz="1400" dirty="0">
                <a:latin typeface="Georgia" panose="02040502050405020303" pitchFamily="18" charset="0"/>
              </a:rPr>
            </a:br>
            <a:r>
              <a:rPr lang="es-ES" sz="1400" dirty="0">
                <a:latin typeface="Georgia" panose="02040502050405020303" pitchFamily="18" charset="0"/>
              </a:rPr>
              <a:t>    educativas especiales)</a:t>
            </a:r>
          </a:p>
        </p:txBody>
      </p:sp>
      <p:sp>
        <p:nvSpPr>
          <p:cNvPr id="12" name="Pentágono 11">
            <a:extLst>
              <a:ext uri="{FF2B5EF4-FFF2-40B4-BE49-F238E27FC236}">
                <a16:creationId xmlns:a16="http://schemas.microsoft.com/office/drawing/2014/main" id="{C82B0269-A0AC-2E4D-98AD-BD8167722204}"/>
              </a:ext>
            </a:extLst>
          </p:cNvPr>
          <p:cNvSpPr/>
          <p:nvPr/>
        </p:nvSpPr>
        <p:spPr>
          <a:xfrm>
            <a:off x="322726" y="3281081"/>
            <a:ext cx="2850778" cy="1325563"/>
          </a:xfrm>
          <a:prstGeom prst="homePlate">
            <a:avLst/>
          </a:prstGeom>
          <a:solidFill>
            <a:srgbClr val="6B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2014</a:t>
            </a:r>
          </a:p>
        </p:txBody>
      </p:sp>
      <p:sp>
        <p:nvSpPr>
          <p:cNvPr id="16" name="Cheurón 15">
            <a:extLst>
              <a:ext uri="{FF2B5EF4-FFF2-40B4-BE49-F238E27FC236}">
                <a16:creationId xmlns:a16="http://schemas.microsoft.com/office/drawing/2014/main" id="{3A712EA5-1515-0B45-840E-AF75F4DDF3DC}"/>
              </a:ext>
            </a:extLst>
          </p:cNvPr>
          <p:cNvSpPr/>
          <p:nvPr/>
        </p:nvSpPr>
        <p:spPr>
          <a:xfrm>
            <a:off x="2777934" y="3281082"/>
            <a:ext cx="1488474" cy="1325562"/>
          </a:xfrm>
          <a:prstGeom prst="chevron">
            <a:avLst/>
          </a:prstGeom>
          <a:solidFill>
            <a:srgbClr val="6C5C2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Cheurón 18">
            <a:extLst>
              <a:ext uri="{FF2B5EF4-FFF2-40B4-BE49-F238E27FC236}">
                <a16:creationId xmlns:a16="http://schemas.microsoft.com/office/drawing/2014/main" id="{C8FB62E4-5F3F-4849-B8D5-A7AF8FD02808}"/>
              </a:ext>
            </a:extLst>
          </p:cNvPr>
          <p:cNvSpPr/>
          <p:nvPr/>
        </p:nvSpPr>
        <p:spPr>
          <a:xfrm>
            <a:off x="7891182" y="3281081"/>
            <a:ext cx="3393142" cy="1339009"/>
          </a:xfrm>
          <a:prstGeom prst="chevron">
            <a:avLst/>
          </a:prstGeom>
          <a:solidFill>
            <a:srgbClr val="6C5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2016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21" name="Cheurón 20">
            <a:extLst>
              <a:ext uri="{FF2B5EF4-FFF2-40B4-BE49-F238E27FC236}">
                <a16:creationId xmlns:a16="http://schemas.microsoft.com/office/drawing/2014/main" id="{763EB721-C9B1-B046-B49B-088820068D91}"/>
              </a:ext>
            </a:extLst>
          </p:cNvPr>
          <p:cNvSpPr/>
          <p:nvPr/>
        </p:nvSpPr>
        <p:spPr>
          <a:xfrm>
            <a:off x="3850764" y="3281081"/>
            <a:ext cx="3393142" cy="1339009"/>
          </a:xfrm>
          <a:prstGeom prst="chevron">
            <a:avLst/>
          </a:prstGeom>
          <a:solidFill>
            <a:srgbClr val="6C5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2015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244A491-EF48-AF42-8E2B-560275A819AC}"/>
              </a:ext>
            </a:extLst>
          </p:cNvPr>
          <p:cNvSpPr txBox="1">
            <a:spLocks/>
          </p:cNvSpPr>
          <p:nvPr/>
        </p:nvSpPr>
        <p:spPr>
          <a:xfrm>
            <a:off x="3868271" y="4993339"/>
            <a:ext cx="4811805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- Proyecto </a:t>
            </a:r>
            <a:r>
              <a:rPr lang="es-ES" sz="1800" b="1" dirty="0">
                <a:latin typeface="Georgia" panose="02040502050405020303" pitchFamily="18" charset="0"/>
              </a:rPr>
              <a:t>"Naturales Por Naturaleza”</a:t>
            </a:r>
            <a:r>
              <a:rPr lang="es-ES" sz="1800" dirty="0">
                <a:latin typeface="Georgia" panose="02040502050405020303" pitchFamily="18" charset="0"/>
              </a:rPr>
              <a:t>.</a:t>
            </a:r>
            <a:br>
              <a:rPr lang="es-ES" sz="1800" b="1" dirty="0">
                <a:latin typeface="Georgia" panose="02040502050405020303" pitchFamily="18" charset="0"/>
              </a:rPr>
            </a:br>
            <a:r>
              <a:rPr lang="es-ES" sz="1800" b="1" dirty="0">
                <a:latin typeface="Georgia" panose="02040502050405020303" pitchFamily="18" charset="0"/>
              </a:rPr>
              <a:t>   </a:t>
            </a:r>
            <a:r>
              <a:rPr lang="es-ES" sz="1500" dirty="0">
                <a:latin typeface="Georgia" panose="02040502050405020303" pitchFamily="18" charset="0"/>
              </a:rPr>
              <a:t>Colaboración con la Asociación Arrabal para ofrecer </a:t>
            </a:r>
            <a:br>
              <a:rPr lang="es-ES" sz="1500" dirty="0">
                <a:latin typeface="Georgia" panose="02040502050405020303" pitchFamily="18" charset="0"/>
              </a:rPr>
            </a:br>
            <a:r>
              <a:rPr lang="es-ES" sz="1500" dirty="0">
                <a:latin typeface="Georgia" panose="02040502050405020303" pitchFamily="18" charset="0"/>
              </a:rPr>
              <a:t>    una segunda oportunidad a personas con </a:t>
            </a:r>
            <a:br>
              <a:rPr lang="es-ES" sz="1500" dirty="0">
                <a:latin typeface="Georgia" panose="02040502050405020303" pitchFamily="18" charset="0"/>
              </a:rPr>
            </a:br>
            <a:r>
              <a:rPr lang="es-ES" sz="1500" dirty="0">
                <a:latin typeface="Georgia" panose="02040502050405020303" pitchFamily="18" charset="0"/>
              </a:rPr>
              <a:t>    dificultades de inserción laboral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CF07453-8F3A-7A46-9712-3BDFC7F4E75F}"/>
              </a:ext>
            </a:extLst>
          </p:cNvPr>
          <p:cNvSpPr txBox="1"/>
          <p:nvPr/>
        </p:nvSpPr>
        <p:spPr>
          <a:xfrm rot="16200000">
            <a:off x="-910962" y="1988686"/>
            <a:ext cx="23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pc="300" dirty="0">
                <a:solidFill>
                  <a:srgbClr val="6B5E33"/>
                </a:solidFill>
              </a:rPr>
              <a:t>.................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9BD317C-F269-B54C-8788-DCA82AFC7BBE}"/>
              </a:ext>
            </a:extLst>
          </p:cNvPr>
          <p:cNvSpPr txBox="1"/>
          <p:nvPr/>
        </p:nvSpPr>
        <p:spPr>
          <a:xfrm rot="16200000">
            <a:off x="2643219" y="4951206"/>
            <a:ext cx="23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pc="300" dirty="0">
                <a:solidFill>
                  <a:srgbClr val="6B5E33"/>
                </a:solidFill>
              </a:rPr>
              <a:t>.................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5D3B7C14-8412-3A47-80CF-8263C6732431}"/>
              </a:ext>
            </a:extLst>
          </p:cNvPr>
          <p:cNvSpPr txBox="1">
            <a:spLocks/>
          </p:cNvSpPr>
          <p:nvPr/>
        </p:nvSpPr>
        <p:spPr>
          <a:xfrm>
            <a:off x="7894990" y="1825216"/>
            <a:ext cx="4270787" cy="1325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- Donación de la 2ª edición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de </a:t>
            </a:r>
            <a:r>
              <a:rPr lang="es-ES" sz="1800" b="1" dirty="0">
                <a:latin typeface="Georgia" panose="02040502050405020303" pitchFamily="18" charset="0"/>
              </a:rPr>
              <a:t>"Mis Pensamientos" </a:t>
            </a:r>
            <a:r>
              <a:rPr lang="es-ES" sz="1800" dirty="0">
                <a:latin typeface="Georgia" panose="02040502050405020303" pitchFamily="18" charset="0"/>
              </a:rPr>
              <a:t>para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la Asociación de Enfermos y 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Familiares con Hipertensión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Intracraneal Idiopática (ADEFHIC).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27B36AF-FF04-9D4A-AA6C-AB0DF69EDB4B}"/>
              </a:ext>
            </a:extLst>
          </p:cNvPr>
          <p:cNvSpPr txBox="1"/>
          <p:nvPr/>
        </p:nvSpPr>
        <p:spPr>
          <a:xfrm rot="16200000">
            <a:off x="6661301" y="1980013"/>
            <a:ext cx="23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pc="300" dirty="0">
                <a:solidFill>
                  <a:srgbClr val="6B5E33"/>
                </a:solidFill>
              </a:rPr>
              <a:t>.................</a:t>
            </a:r>
          </a:p>
        </p:txBody>
      </p:sp>
      <p:sp>
        <p:nvSpPr>
          <p:cNvPr id="30" name="Cheurón 29">
            <a:extLst>
              <a:ext uri="{FF2B5EF4-FFF2-40B4-BE49-F238E27FC236}">
                <a16:creationId xmlns:a16="http://schemas.microsoft.com/office/drawing/2014/main" id="{A7B3B2DA-5F72-4642-9B54-A93CA35E3983}"/>
              </a:ext>
            </a:extLst>
          </p:cNvPr>
          <p:cNvSpPr/>
          <p:nvPr/>
        </p:nvSpPr>
        <p:spPr>
          <a:xfrm>
            <a:off x="6829083" y="3294529"/>
            <a:ext cx="1488474" cy="1325562"/>
          </a:xfrm>
          <a:prstGeom prst="chevron">
            <a:avLst/>
          </a:prstGeom>
          <a:solidFill>
            <a:srgbClr val="6C5C2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2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Proyectos Solidarios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08756BE-71B7-5042-842A-16054E1BF77E}"/>
              </a:ext>
            </a:extLst>
          </p:cNvPr>
          <p:cNvSpPr txBox="1">
            <a:spLocks/>
          </p:cNvSpPr>
          <p:nvPr/>
        </p:nvSpPr>
        <p:spPr>
          <a:xfrm>
            <a:off x="322728" y="1820442"/>
            <a:ext cx="4209610" cy="1325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900" dirty="0">
                <a:latin typeface="Georgia" panose="02040502050405020303" pitchFamily="18" charset="0"/>
              </a:rPr>
              <a:t>- Proyecto </a:t>
            </a:r>
            <a:r>
              <a:rPr lang="es-ES" sz="1900" b="1" dirty="0">
                <a:latin typeface="Georgia" panose="02040502050405020303" pitchFamily="18" charset="0"/>
              </a:rPr>
              <a:t>“Corbatas Solidarias”</a:t>
            </a:r>
            <a:r>
              <a:rPr lang="es-ES" sz="1900" dirty="0">
                <a:latin typeface="Georgia" panose="02040502050405020303" pitchFamily="18" charset="0"/>
              </a:rPr>
              <a:t>.</a:t>
            </a:r>
            <a:r>
              <a:rPr lang="es-ES" sz="1900" b="1" dirty="0">
                <a:latin typeface="Georgia" panose="02040502050405020303" pitchFamily="18" charset="0"/>
              </a:rPr>
              <a:t> </a:t>
            </a:r>
            <a:br>
              <a:rPr lang="es-ES" sz="1900" b="1" dirty="0">
                <a:latin typeface="Georgia" panose="02040502050405020303" pitchFamily="18" charset="0"/>
              </a:rPr>
            </a:br>
            <a:r>
              <a:rPr lang="es-ES" sz="1900" b="1" dirty="0">
                <a:latin typeface="Georgia" panose="02040502050405020303" pitchFamily="18" charset="0"/>
              </a:rPr>
              <a:t>  </a:t>
            </a:r>
            <a:r>
              <a:rPr lang="es-ES" sz="1900" dirty="0">
                <a:latin typeface="Georgia" panose="02040502050405020303" pitchFamily="18" charset="0"/>
              </a:rPr>
              <a:t>de la ONG Cruzada por los Niños </a:t>
            </a:r>
            <a:br>
              <a:rPr lang="es-ES" sz="1900" dirty="0">
                <a:latin typeface="Georgia" panose="02040502050405020303" pitchFamily="18" charset="0"/>
              </a:rPr>
            </a:br>
            <a:r>
              <a:rPr lang="es-ES" sz="1900" dirty="0">
                <a:latin typeface="Georgia" panose="02040502050405020303" pitchFamily="18" charset="0"/>
              </a:rPr>
              <a:t>  creada por </a:t>
            </a:r>
            <a:r>
              <a:rPr lang="es-ES" sz="1900" dirty="0" err="1">
                <a:latin typeface="Georgia" panose="02040502050405020303" pitchFamily="18" charset="0"/>
              </a:rPr>
              <a:t>The</a:t>
            </a:r>
            <a:r>
              <a:rPr lang="es-ES" sz="1900" dirty="0">
                <a:latin typeface="Georgia" panose="02040502050405020303" pitchFamily="18" charset="0"/>
              </a:rPr>
              <a:t> </a:t>
            </a:r>
            <a:r>
              <a:rPr lang="es-ES" sz="1900" dirty="0" err="1">
                <a:latin typeface="Georgia" panose="02040502050405020303" pitchFamily="18" charset="0"/>
              </a:rPr>
              <a:t>Seelk</a:t>
            </a:r>
            <a:r>
              <a:rPr lang="es-ES" sz="1900" dirty="0">
                <a:latin typeface="Georgia" panose="02040502050405020303" pitchFamily="18" charset="0"/>
              </a:rPr>
              <a:t>. </a:t>
            </a:r>
            <a:br>
              <a:rPr lang="es-ES" sz="1900" dirty="0">
                <a:latin typeface="Georgia" panose="02040502050405020303" pitchFamily="18" charset="0"/>
              </a:rPr>
            </a:br>
            <a:r>
              <a:rPr lang="es-ES" sz="1500" dirty="0">
                <a:latin typeface="Georgia" panose="02040502050405020303" pitchFamily="18" charset="0"/>
              </a:rPr>
              <a:t>   (ayuda, protección y educación de niños, niñas y </a:t>
            </a:r>
            <a:br>
              <a:rPr lang="es-ES" sz="1500" dirty="0">
                <a:latin typeface="Georgia" panose="02040502050405020303" pitchFamily="18" charset="0"/>
              </a:rPr>
            </a:br>
            <a:r>
              <a:rPr lang="es-ES" sz="1500" dirty="0">
                <a:latin typeface="Georgia" panose="02040502050405020303" pitchFamily="18" charset="0"/>
              </a:rPr>
              <a:t>    jóvenes en España y Mozambique)</a:t>
            </a:r>
          </a:p>
        </p:txBody>
      </p:sp>
      <p:sp>
        <p:nvSpPr>
          <p:cNvPr id="12" name="Pentágono 11">
            <a:extLst>
              <a:ext uri="{FF2B5EF4-FFF2-40B4-BE49-F238E27FC236}">
                <a16:creationId xmlns:a16="http://schemas.microsoft.com/office/drawing/2014/main" id="{C82B0269-A0AC-2E4D-98AD-BD8167722204}"/>
              </a:ext>
            </a:extLst>
          </p:cNvPr>
          <p:cNvSpPr/>
          <p:nvPr/>
        </p:nvSpPr>
        <p:spPr>
          <a:xfrm>
            <a:off x="322726" y="3281081"/>
            <a:ext cx="2850778" cy="1325563"/>
          </a:xfrm>
          <a:prstGeom prst="homePlate">
            <a:avLst/>
          </a:prstGeom>
          <a:solidFill>
            <a:srgbClr val="6B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2017</a:t>
            </a:r>
          </a:p>
        </p:txBody>
      </p:sp>
      <p:sp>
        <p:nvSpPr>
          <p:cNvPr id="16" name="Cheurón 15">
            <a:extLst>
              <a:ext uri="{FF2B5EF4-FFF2-40B4-BE49-F238E27FC236}">
                <a16:creationId xmlns:a16="http://schemas.microsoft.com/office/drawing/2014/main" id="{3A712EA5-1515-0B45-840E-AF75F4DDF3DC}"/>
              </a:ext>
            </a:extLst>
          </p:cNvPr>
          <p:cNvSpPr/>
          <p:nvPr/>
        </p:nvSpPr>
        <p:spPr>
          <a:xfrm>
            <a:off x="2777934" y="3281082"/>
            <a:ext cx="1488474" cy="1325562"/>
          </a:xfrm>
          <a:prstGeom prst="chevron">
            <a:avLst/>
          </a:prstGeom>
          <a:solidFill>
            <a:srgbClr val="6C5C2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Cheurón 18">
            <a:extLst>
              <a:ext uri="{FF2B5EF4-FFF2-40B4-BE49-F238E27FC236}">
                <a16:creationId xmlns:a16="http://schemas.microsoft.com/office/drawing/2014/main" id="{C8FB62E4-5F3F-4849-B8D5-A7AF8FD02808}"/>
              </a:ext>
            </a:extLst>
          </p:cNvPr>
          <p:cNvSpPr/>
          <p:nvPr/>
        </p:nvSpPr>
        <p:spPr>
          <a:xfrm>
            <a:off x="7891182" y="3281081"/>
            <a:ext cx="3393142" cy="1339009"/>
          </a:xfrm>
          <a:prstGeom prst="chevron">
            <a:avLst/>
          </a:prstGeom>
          <a:solidFill>
            <a:srgbClr val="6C5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2019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21" name="Cheurón 20">
            <a:extLst>
              <a:ext uri="{FF2B5EF4-FFF2-40B4-BE49-F238E27FC236}">
                <a16:creationId xmlns:a16="http://schemas.microsoft.com/office/drawing/2014/main" id="{763EB721-C9B1-B046-B49B-088820068D91}"/>
              </a:ext>
            </a:extLst>
          </p:cNvPr>
          <p:cNvSpPr/>
          <p:nvPr/>
        </p:nvSpPr>
        <p:spPr>
          <a:xfrm>
            <a:off x="3850764" y="3281081"/>
            <a:ext cx="3393142" cy="1339009"/>
          </a:xfrm>
          <a:prstGeom prst="chevron">
            <a:avLst/>
          </a:prstGeom>
          <a:solidFill>
            <a:srgbClr val="6C5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2018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244A491-EF48-AF42-8E2B-560275A819AC}"/>
              </a:ext>
            </a:extLst>
          </p:cNvPr>
          <p:cNvSpPr txBox="1">
            <a:spLocks/>
          </p:cNvSpPr>
          <p:nvPr/>
        </p:nvSpPr>
        <p:spPr>
          <a:xfrm>
            <a:off x="3868271" y="4993338"/>
            <a:ext cx="4966447" cy="1595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- Edición especial de camisetas con mensajes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transformadores como parte del proyecto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</a:t>
            </a:r>
            <a:r>
              <a:rPr lang="es-ES" sz="1800" b="1" dirty="0">
                <a:latin typeface="Georgia" panose="02040502050405020303" pitchFamily="18" charset="0"/>
              </a:rPr>
              <a:t>"Ponte en mi Lugar" </a:t>
            </a:r>
            <a:r>
              <a:rPr lang="es-ES" sz="1800" dirty="0">
                <a:latin typeface="Georgia" panose="02040502050405020303" pitchFamily="18" charset="0"/>
              </a:rPr>
              <a:t>junto a la empresa de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moda Solera y la Fundación Personas.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Musicoterapia con jóvenes con diversidad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intelectual.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CF07453-8F3A-7A46-9712-3BDFC7F4E75F}"/>
              </a:ext>
            </a:extLst>
          </p:cNvPr>
          <p:cNvSpPr txBox="1"/>
          <p:nvPr/>
        </p:nvSpPr>
        <p:spPr>
          <a:xfrm rot="16200000">
            <a:off x="-891698" y="2055922"/>
            <a:ext cx="23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pc="300" dirty="0">
                <a:solidFill>
                  <a:srgbClr val="6B5E33"/>
                </a:solidFill>
              </a:rPr>
              <a:t>.................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9BD317C-F269-B54C-8788-DCA82AFC7BBE}"/>
              </a:ext>
            </a:extLst>
          </p:cNvPr>
          <p:cNvSpPr txBox="1"/>
          <p:nvPr/>
        </p:nvSpPr>
        <p:spPr>
          <a:xfrm rot="16200000">
            <a:off x="2643219" y="4951206"/>
            <a:ext cx="23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pc="300" dirty="0">
                <a:solidFill>
                  <a:srgbClr val="6B5E33"/>
                </a:solidFill>
              </a:rPr>
              <a:t>.................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5D3B7C14-8412-3A47-80CF-8263C6732431}"/>
              </a:ext>
            </a:extLst>
          </p:cNvPr>
          <p:cNvSpPr txBox="1">
            <a:spLocks/>
          </p:cNvSpPr>
          <p:nvPr/>
        </p:nvSpPr>
        <p:spPr>
          <a:xfrm>
            <a:off x="7894990" y="1811769"/>
            <a:ext cx="4270787" cy="1325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latin typeface="Georgia" panose="02040502050405020303" pitchFamily="18" charset="0"/>
              </a:rPr>
              <a:t>- </a:t>
            </a:r>
            <a:r>
              <a:rPr lang="es-ES" sz="1800" b="1" dirty="0">
                <a:latin typeface="Georgia" panose="02040502050405020303" pitchFamily="18" charset="0"/>
              </a:rPr>
              <a:t>"Corbatas Solidarias 2" </a:t>
            </a:r>
            <a:r>
              <a:rPr lang="es-ES" sz="1800" dirty="0">
                <a:latin typeface="Georgia" panose="02040502050405020303" pitchFamily="18" charset="0"/>
              </a:rPr>
              <a:t>con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</a:t>
            </a:r>
            <a:r>
              <a:rPr lang="es-ES" sz="1800" dirty="0" err="1">
                <a:latin typeface="Georgia" panose="02040502050405020303" pitchFamily="18" charset="0"/>
              </a:rPr>
              <a:t>The</a:t>
            </a:r>
            <a:r>
              <a:rPr lang="es-ES" sz="1800" dirty="0">
                <a:latin typeface="Georgia" panose="02040502050405020303" pitchFamily="18" charset="0"/>
              </a:rPr>
              <a:t> </a:t>
            </a:r>
            <a:r>
              <a:rPr lang="es-ES" sz="1800" dirty="0" err="1">
                <a:latin typeface="Georgia" panose="02040502050405020303" pitchFamily="18" charset="0"/>
              </a:rPr>
              <a:t>Seelk</a:t>
            </a:r>
            <a:r>
              <a:rPr lang="es-ES" sz="1800" dirty="0">
                <a:latin typeface="Georgia" panose="02040502050405020303" pitchFamily="18" charset="0"/>
              </a:rPr>
              <a:t>.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Recaudación de fondos para el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800" dirty="0">
                <a:latin typeface="Georgia" panose="02040502050405020303" pitchFamily="18" charset="0"/>
              </a:rPr>
              <a:t>   proyecto </a:t>
            </a:r>
            <a:r>
              <a:rPr lang="es-ES" sz="1800" b="1" dirty="0">
                <a:latin typeface="Georgia" panose="02040502050405020303" pitchFamily="18" charset="0"/>
              </a:rPr>
              <a:t>"Camino De Santiago</a:t>
            </a:r>
            <a:r>
              <a:rPr lang="es-ES" sz="1800" dirty="0">
                <a:latin typeface="Georgia" panose="02040502050405020303" pitchFamily="18" charset="0"/>
              </a:rPr>
              <a:t>".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27B36AF-FF04-9D4A-AA6C-AB0DF69EDB4B}"/>
              </a:ext>
            </a:extLst>
          </p:cNvPr>
          <p:cNvSpPr txBox="1"/>
          <p:nvPr/>
        </p:nvSpPr>
        <p:spPr>
          <a:xfrm rot="16200000">
            <a:off x="6661301" y="1980013"/>
            <a:ext cx="23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pc="300" dirty="0">
                <a:solidFill>
                  <a:srgbClr val="6B5E33"/>
                </a:solidFill>
              </a:rPr>
              <a:t>.................</a:t>
            </a:r>
          </a:p>
        </p:txBody>
      </p:sp>
      <p:sp>
        <p:nvSpPr>
          <p:cNvPr id="30" name="Cheurón 29">
            <a:extLst>
              <a:ext uri="{FF2B5EF4-FFF2-40B4-BE49-F238E27FC236}">
                <a16:creationId xmlns:a16="http://schemas.microsoft.com/office/drawing/2014/main" id="{A7B3B2DA-5F72-4642-9B54-A93CA35E3983}"/>
              </a:ext>
            </a:extLst>
          </p:cNvPr>
          <p:cNvSpPr/>
          <p:nvPr/>
        </p:nvSpPr>
        <p:spPr>
          <a:xfrm>
            <a:off x="6829083" y="3294529"/>
            <a:ext cx="1488474" cy="1325562"/>
          </a:xfrm>
          <a:prstGeom prst="chevron">
            <a:avLst/>
          </a:prstGeom>
          <a:solidFill>
            <a:srgbClr val="6C5C2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59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Proyectos Solidarios</a:t>
            </a:r>
          </a:p>
        </p:txBody>
      </p:sp>
      <p:sp>
        <p:nvSpPr>
          <p:cNvPr id="12" name="Pentágono 11">
            <a:extLst>
              <a:ext uri="{FF2B5EF4-FFF2-40B4-BE49-F238E27FC236}">
                <a16:creationId xmlns:a16="http://schemas.microsoft.com/office/drawing/2014/main" id="{C82B0269-A0AC-2E4D-98AD-BD8167722204}"/>
              </a:ext>
            </a:extLst>
          </p:cNvPr>
          <p:cNvSpPr/>
          <p:nvPr/>
        </p:nvSpPr>
        <p:spPr>
          <a:xfrm>
            <a:off x="322726" y="3281081"/>
            <a:ext cx="2850778" cy="1325563"/>
          </a:xfrm>
          <a:prstGeom prst="homePlate">
            <a:avLst/>
          </a:prstGeom>
          <a:solidFill>
            <a:srgbClr val="6B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2020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244A491-EF48-AF42-8E2B-560275A819AC}"/>
              </a:ext>
            </a:extLst>
          </p:cNvPr>
          <p:cNvSpPr txBox="1">
            <a:spLocks/>
          </p:cNvSpPr>
          <p:nvPr/>
        </p:nvSpPr>
        <p:spPr>
          <a:xfrm>
            <a:off x="3173504" y="2470803"/>
            <a:ext cx="7253337" cy="4271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Proyecto </a:t>
            </a:r>
            <a:r>
              <a:rPr lang="es-ES" sz="1800" b="1" dirty="0">
                <a:latin typeface="Georgia" panose="02040502050405020303" pitchFamily="18" charset="0"/>
              </a:rPr>
              <a:t>"Una Gota Forja Un Océano" </a:t>
            </a:r>
            <a:r>
              <a:rPr lang="es-ES" sz="1800" dirty="0">
                <a:latin typeface="Georgia" panose="02040502050405020303" pitchFamily="18" charset="0"/>
              </a:rPr>
              <a:t>en colaboración con "Los Talleres De Ana".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400" dirty="0">
                <a:latin typeface="Georgia" panose="02040502050405020303" pitchFamily="18" charset="0"/>
              </a:rPr>
              <a:t>Creación y diseño de una mascarilla solidaria cuyos fondos se destinaron a ADEFHIC. </a:t>
            </a:r>
            <a:br>
              <a:rPr lang="es-ES" sz="1400" dirty="0">
                <a:latin typeface="Georgia" panose="02040502050405020303" pitchFamily="18" charset="0"/>
              </a:rPr>
            </a:br>
            <a:br>
              <a:rPr lang="es-ES" sz="1400" dirty="0">
                <a:latin typeface="Georgia" panose="02040502050405020303" pitchFamily="18" charset="0"/>
              </a:rPr>
            </a:br>
            <a:endParaRPr lang="es-ES" sz="14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Proyecto </a:t>
            </a:r>
            <a:r>
              <a:rPr lang="es-ES" sz="1800" b="1" dirty="0">
                <a:latin typeface="Georgia" panose="02040502050405020303" pitchFamily="18" charset="0"/>
              </a:rPr>
              <a:t>"Una Educación Diferente" </a:t>
            </a:r>
            <a:r>
              <a:rPr lang="es-ES" sz="1800" dirty="0">
                <a:latin typeface="Georgia" panose="02040502050405020303" pitchFamily="18" charset="0"/>
              </a:rPr>
              <a:t>junto a la Universidad Americana en España CIS </a:t>
            </a:r>
            <a:r>
              <a:rPr lang="es-ES" sz="1800" dirty="0" err="1">
                <a:latin typeface="Georgia" panose="02040502050405020303" pitchFamily="18" charset="0"/>
              </a:rPr>
              <a:t>The</a:t>
            </a:r>
            <a:r>
              <a:rPr lang="es-ES" sz="1800" dirty="0">
                <a:latin typeface="Georgia" panose="02040502050405020303" pitchFamily="18" charset="0"/>
              </a:rPr>
              <a:t> </a:t>
            </a:r>
            <a:r>
              <a:rPr lang="es-ES" sz="1800" dirty="0" err="1">
                <a:latin typeface="Georgia" panose="02040502050405020303" pitchFamily="18" charset="0"/>
              </a:rPr>
              <a:t>College</a:t>
            </a:r>
            <a:r>
              <a:rPr lang="es-ES" sz="1800" dirty="0">
                <a:latin typeface="Georgia" panose="02040502050405020303" pitchFamily="18" charset="0"/>
              </a:rPr>
              <a:t> </a:t>
            </a:r>
            <a:r>
              <a:rPr lang="es-ES" sz="1800" dirty="0" err="1">
                <a:latin typeface="Georgia" panose="02040502050405020303" pitchFamily="18" charset="0"/>
              </a:rPr>
              <a:t>For</a:t>
            </a:r>
            <a:r>
              <a:rPr lang="es-ES" sz="1800" dirty="0">
                <a:latin typeface="Georgia" panose="02040502050405020303" pitchFamily="18" charset="0"/>
              </a:rPr>
              <a:t> International </a:t>
            </a:r>
            <a:r>
              <a:rPr lang="es-ES" sz="1800" dirty="0" err="1">
                <a:latin typeface="Georgia" panose="02040502050405020303" pitchFamily="18" charset="0"/>
              </a:rPr>
              <a:t>Studies</a:t>
            </a:r>
            <a:r>
              <a:rPr lang="es-ES" sz="1800" dirty="0">
                <a:latin typeface="Georgia" panose="02040502050405020303" pitchFamily="18" charset="0"/>
              </a:rPr>
              <a:t>.</a:t>
            </a:r>
            <a:br>
              <a:rPr lang="es-ES" sz="1800" dirty="0">
                <a:latin typeface="Georgia" panose="02040502050405020303" pitchFamily="18" charset="0"/>
              </a:rPr>
            </a:b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Publicación del primer </a:t>
            </a:r>
            <a:r>
              <a:rPr lang="es-ES" sz="1800" b="1" dirty="0">
                <a:latin typeface="Georgia" panose="02040502050405020303" pitchFamily="18" charset="0"/>
              </a:rPr>
              <a:t>"Manual de Coaching Educativo"</a:t>
            </a:r>
            <a:r>
              <a:rPr lang="es-ES" sz="1800" dirty="0">
                <a:latin typeface="Georgia" panose="02040502050405020303" pitchFamily="18" charset="0"/>
              </a:rPr>
              <a:t>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400" dirty="0">
                <a:latin typeface="Georgia" panose="02040502050405020303" pitchFamily="18" charset="0"/>
              </a:rPr>
              <a:t>(Donación íntegra a la Fundación </a:t>
            </a:r>
            <a:r>
              <a:rPr lang="es-ES" sz="1400" dirty="0" err="1">
                <a:latin typeface="Georgia" panose="02040502050405020303" pitchFamily="18" charset="0"/>
              </a:rPr>
              <a:t>The</a:t>
            </a:r>
            <a:r>
              <a:rPr lang="es-ES" sz="1400" dirty="0">
                <a:latin typeface="Georgia" panose="02040502050405020303" pitchFamily="18" charset="0"/>
              </a:rPr>
              <a:t> International </a:t>
            </a:r>
            <a:r>
              <a:rPr lang="es-ES" sz="1400" dirty="0" err="1">
                <a:latin typeface="Georgia" panose="02040502050405020303" pitchFamily="18" charset="0"/>
              </a:rPr>
              <a:t>Studies</a:t>
            </a:r>
            <a:r>
              <a:rPr lang="es-ES" sz="1400" dirty="0">
                <a:latin typeface="Georgia" panose="02040502050405020303" pitchFamily="18" charset="0"/>
              </a:rPr>
              <a:t>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5C04BA-0A0F-AC41-8D0C-8554C1C3582E}"/>
              </a:ext>
            </a:extLst>
          </p:cNvPr>
          <p:cNvSpPr txBox="1"/>
          <p:nvPr/>
        </p:nvSpPr>
        <p:spPr>
          <a:xfrm rot="16200000">
            <a:off x="753642" y="3772643"/>
            <a:ext cx="465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pc="300" dirty="0">
                <a:solidFill>
                  <a:srgbClr val="6B5E33"/>
                </a:solidFill>
              </a:rPr>
              <a:t>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91639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6" y="0"/>
            <a:ext cx="10273553" cy="1325563"/>
          </a:xfrm>
        </p:spPr>
        <p:txBody>
          <a:bodyPr/>
          <a:lstStyle/>
          <a:p>
            <a:r>
              <a:rPr lang="es-ES" dirty="0">
                <a:solidFill>
                  <a:srgbClr val="6C5C2E"/>
                </a:solidFill>
                <a:latin typeface="Georgia" panose="02040502050405020303" pitchFamily="18" charset="0"/>
              </a:rPr>
              <a:t>Proyectos Solidarios</a:t>
            </a:r>
          </a:p>
        </p:txBody>
      </p:sp>
      <p:sp>
        <p:nvSpPr>
          <p:cNvPr id="12" name="Pentágono 11">
            <a:extLst>
              <a:ext uri="{FF2B5EF4-FFF2-40B4-BE49-F238E27FC236}">
                <a16:creationId xmlns:a16="http://schemas.microsoft.com/office/drawing/2014/main" id="{C82B0269-A0AC-2E4D-98AD-BD8167722204}"/>
              </a:ext>
            </a:extLst>
          </p:cNvPr>
          <p:cNvSpPr/>
          <p:nvPr/>
        </p:nvSpPr>
        <p:spPr>
          <a:xfrm>
            <a:off x="322726" y="3281081"/>
            <a:ext cx="2850778" cy="1325563"/>
          </a:xfrm>
          <a:prstGeom prst="homePlate">
            <a:avLst/>
          </a:prstGeom>
          <a:solidFill>
            <a:srgbClr val="6B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Georgia" panose="02040502050405020303" pitchFamily="18" charset="0"/>
              </a:rPr>
              <a:t>2021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244A491-EF48-AF42-8E2B-560275A819AC}"/>
              </a:ext>
            </a:extLst>
          </p:cNvPr>
          <p:cNvSpPr txBox="1">
            <a:spLocks/>
          </p:cNvSpPr>
          <p:nvPr/>
        </p:nvSpPr>
        <p:spPr>
          <a:xfrm>
            <a:off x="3173504" y="2470803"/>
            <a:ext cx="8175814" cy="4271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Proyecto </a:t>
            </a:r>
            <a:r>
              <a:rPr lang="es-ES" sz="1800" b="1" dirty="0">
                <a:latin typeface="Georgia" panose="02040502050405020303" pitchFamily="18" charset="0"/>
              </a:rPr>
              <a:t>"Cosiendo Latidos Del Corazón" </a:t>
            </a:r>
            <a:r>
              <a:rPr lang="es-ES" sz="1800" dirty="0">
                <a:latin typeface="Georgia" panose="02040502050405020303" pitchFamily="18" charset="0"/>
              </a:rPr>
              <a:t>junto a “Los Talleres de Ana”.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400" dirty="0">
                <a:latin typeface="Georgia" panose="02040502050405020303" pitchFamily="18" charset="0"/>
              </a:rPr>
              <a:t>Elaboración de mascarillas, neceseres y mochilas solidarias hechas a mano, los fondos se destinan íntegramente a la lucha contra enfermedades raras sin ayuda gubernamental. </a:t>
            </a:r>
            <a:br>
              <a:rPr lang="es-ES" sz="1400" dirty="0">
                <a:latin typeface="Georgia" panose="02040502050405020303" pitchFamily="18" charset="0"/>
              </a:rPr>
            </a:br>
            <a:br>
              <a:rPr lang="es-ES" sz="1400" dirty="0">
                <a:latin typeface="Georgia" panose="02040502050405020303" pitchFamily="18" charset="0"/>
              </a:rPr>
            </a:br>
            <a:endParaRPr lang="es-ES" sz="14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Proyecto </a:t>
            </a:r>
            <a:r>
              <a:rPr lang="es-ES" sz="1800" b="1" dirty="0">
                <a:latin typeface="Georgia" panose="02040502050405020303" pitchFamily="18" charset="0"/>
              </a:rPr>
              <a:t>"STOP Calentamiento Global" </a:t>
            </a:r>
            <a:r>
              <a:rPr lang="es-ES" sz="1800" dirty="0">
                <a:latin typeface="Georgia" panose="02040502050405020303" pitchFamily="18" charset="0"/>
              </a:rPr>
              <a:t>junto a la escritora, escultora y pintora Sol </a:t>
            </a:r>
            <a:r>
              <a:rPr lang="es-ES" sz="1800" dirty="0" err="1">
                <a:latin typeface="Georgia" panose="02040502050405020303" pitchFamily="18" charset="0"/>
              </a:rPr>
              <a:t>Courrage</a:t>
            </a:r>
            <a:r>
              <a:rPr lang="es-ES" sz="1800" dirty="0">
                <a:latin typeface="Georgia" panose="02040502050405020303" pitchFamily="18" charset="0"/>
              </a:rPr>
              <a:t> y la organización internacional ecologista Greenpeace.</a:t>
            </a:r>
            <a:br>
              <a:rPr lang="es-ES" sz="1800" dirty="0">
                <a:latin typeface="Georgia" panose="02040502050405020303" pitchFamily="18" charset="0"/>
              </a:rPr>
            </a:br>
            <a:br>
              <a:rPr lang="es-ES" sz="1800" dirty="0">
                <a:latin typeface="Georgia" panose="02040502050405020303" pitchFamily="18" charset="0"/>
              </a:rPr>
            </a:br>
            <a:endParaRPr lang="es-ES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s-ES" sz="1800" dirty="0">
                <a:latin typeface="Georgia" panose="02040502050405020303" pitchFamily="18" charset="0"/>
              </a:rPr>
              <a:t>Proyecto </a:t>
            </a:r>
            <a:r>
              <a:rPr lang="es-ES" sz="1800" b="1" dirty="0">
                <a:latin typeface="Georgia" panose="02040502050405020303" pitchFamily="18" charset="0"/>
              </a:rPr>
              <a:t>"Voces En La Oscuridad</a:t>
            </a:r>
            <a:r>
              <a:rPr lang="es-ES" sz="1800" dirty="0">
                <a:latin typeface="Georgia" panose="02040502050405020303" pitchFamily="18" charset="0"/>
              </a:rPr>
              <a:t>" junto a la Fundación RFK. Robert F. Kennedy Human </a:t>
            </a:r>
            <a:r>
              <a:rPr lang="es-ES" sz="1800" dirty="0" err="1">
                <a:latin typeface="Georgia" panose="02040502050405020303" pitchFamily="18" charset="0"/>
              </a:rPr>
              <a:t>Rights</a:t>
            </a:r>
            <a:r>
              <a:rPr lang="es-ES" sz="1800" dirty="0">
                <a:latin typeface="Georgia" panose="02040502050405020303" pitchFamily="18" charset="0"/>
              </a:rPr>
              <a:t>. </a:t>
            </a:r>
            <a:br>
              <a:rPr lang="es-ES" sz="1800" dirty="0">
                <a:latin typeface="Georgia" panose="02040502050405020303" pitchFamily="18" charset="0"/>
              </a:rPr>
            </a:br>
            <a:r>
              <a:rPr lang="es-ES" sz="1400" dirty="0">
                <a:latin typeface="Georgia" panose="02040502050405020303" pitchFamily="18" charset="0"/>
              </a:rPr>
              <a:t>Adaptación de la obra teatral que recoge los testimonios de 37 defensores de los derechos humanos en todo el mundo.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5C04BA-0A0F-AC41-8D0C-8554C1C3582E}"/>
              </a:ext>
            </a:extLst>
          </p:cNvPr>
          <p:cNvSpPr txBox="1"/>
          <p:nvPr/>
        </p:nvSpPr>
        <p:spPr>
          <a:xfrm rot="16200000">
            <a:off x="753642" y="3772643"/>
            <a:ext cx="465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pc="300" dirty="0">
                <a:solidFill>
                  <a:srgbClr val="6B5E33"/>
                </a:solidFill>
              </a:rPr>
              <a:t>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010318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AE90B-A12D-5A43-9578-B7E891EE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506" y="4034111"/>
            <a:ext cx="6611471" cy="1325563"/>
          </a:xfrm>
        </p:spPr>
        <p:txBody>
          <a:bodyPr>
            <a:normAutofit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  <a:latin typeface="Georgia" panose="02040502050405020303" pitchFamily="18" charset="0"/>
              </a:rPr>
              <a:t>Nuevos Proyectos </a:t>
            </a:r>
          </a:p>
        </p:txBody>
      </p:sp>
    </p:spTree>
    <p:extLst>
      <p:ext uri="{BB962C8B-B14F-4D97-AF65-F5344CB8AC3E}">
        <p14:creationId xmlns:p14="http://schemas.microsoft.com/office/powerpoint/2010/main" val="2662279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3051</TotalTime>
  <Words>1243</Words>
  <Application>Microsoft Macintosh PowerPoint</Application>
  <PresentationFormat>Panorámica</PresentationFormat>
  <Paragraphs>131</Paragraphs>
  <Slides>31</Slides>
  <Notes>1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Georgia</vt:lpstr>
      <vt:lpstr>Tema de Office</vt:lpstr>
      <vt:lpstr>Presentación de PowerPoint</vt:lpstr>
      <vt:lpstr>Formación</vt:lpstr>
      <vt:lpstr>Facetas Profesionales</vt:lpstr>
      <vt:lpstr>Proyectos Solidarios</vt:lpstr>
      <vt:lpstr>Proyectos Solidarios</vt:lpstr>
      <vt:lpstr>Proyectos Solidarios</vt:lpstr>
      <vt:lpstr>Proyectos Solidarios</vt:lpstr>
      <vt:lpstr>Proyectos Solidarios</vt:lpstr>
      <vt:lpstr>Nuevos Proyectos </vt:lpstr>
      <vt:lpstr>Nuevos Proyectos</vt:lpstr>
      <vt:lpstr>Nuevos Proyectos</vt:lpstr>
      <vt:lpstr>Nuevos Proyectos</vt:lpstr>
      <vt:lpstr>En cifras   </vt:lpstr>
      <vt:lpstr>En cifras</vt:lpstr>
      <vt:lpstr>"Salvar vidas es lo más gratificante que puede haber. Da un sentido a tu vida que nadie puede imaginar. Lo digo siempre.  Ellos son lo mejor de mi."</vt:lpstr>
      <vt:lpstr>En imágenes </vt:lpstr>
      <vt:lpstr>En imágenes</vt:lpstr>
      <vt:lpstr>En imágenes</vt:lpstr>
      <vt:lpstr>En imágenes</vt:lpstr>
      <vt:lpstr>En imágenes</vt:lpstr>
      <vt:lpstr>En imágenes</vt:lpstr>
      <vt:lpstr>En imágenes</vt:lpstr>
      <vt:lpstr>En imágenes</vt:lpstr>
      <vt:lpstr>En imágenes</vt:lpstr>
      <vt:lpstr>En imágenes</vt:lpstr>
      <vt:lpstr>En imágenes</vt:lpstr>
      <vt:lpstr>En imágenes</vt:lpstr>
      <vt:lpstr>En imágenes</vt:lpstr>
      <vt:lpstr>En imágenes</vt:lpstr>
      <vt:lpstr>En imágenes</vt:lpstr>
      <vt:lpstr>Contacto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Alberto Segovia Garcia</dc:creator>
  <cp:lastModifiedBy>Jose Alberto Segovia Garcia</cp:lastModifiedBy>
  <cp:revision>11</cp:revision>
  <dcterms:created xsi:type="dcterms:W3CDTF">2022-03-04T10:47:34Z</dcterms:created>
  <dcterms:modified xsi:type="dcterms:W3CDTF">2022-03-24T19:08:26Z</dcterms:modified>
</cp:coreProperties>
</file>